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13" r:id="rId50"/>
    <p:sldId id="312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4" r:id="rId60"/>
    <p:sldId id="315" r:id="rId61"/>
    <p:sldId id="317" r:id="rId62"/>
    <p:sldId id="316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0"/>
    <p:restoredTop sz="96208"/>
  </p:normalViewPr>
  <p:slideViewPr>
    <p:cSldViewPr snapToGrid="0">
      <p:cViewPr varScale="1">
        <p:scale>
          <a:sx n="123" d="100"/>
          <a:sy n="123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AF72-344D-93C1-DCC3-8DDED0A59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9630B-761A-1FDF-BF97-749FFC1EA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4DFE9-D71C-5175-6105-05CD505E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CE79-334A-EC1D-E37C-14B53B78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F0D2-7447-31D3-FDA5-4CFD8DA8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B5BF-AFF2-EE2E-64D3-D7F92F37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78158-06B9-8CAF-CCAE-55E5C82FF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19BC4-D091-80BB-8E14-2A28B287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26092-B781-4D6E-3722-2E422197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22E58-4320-9177-4C4A-C06C190E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9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2968D-2936-0E8F-6AC8-4D5FA72E8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6EB42-1AD3-250B-78D3-80AD3FA97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CE0B-01DD-EC21-C44F-8D7AB146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C8647-0652-11D9-7D2C-FDD28FC7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512E3-E666-14B4-272F-FDBC2E70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60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934D8-54D9-DFB6-C923-7FADCEE51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4A5A-AD14-9510-0C13-FA3D2FE3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4853-23A3-CC9B-707E-B864CD45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66FB-4D62-D6FE-3553-3F3666F8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9C31-E33C-5873-4069-C121A937B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03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4FD8-1C4B-C9E5-E857-5F81B7BF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F1358-BF35-F7F1-70A1-42570282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20617-8DC7-7427-1912-38EE35FE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13497-D7F4-3619-6FB1-8D691829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57AD8-A210-9DC8-6FAE-C44415AB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9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96CC2-0A3E-74F3-B3F1-7944848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D097F-2E20-FFAF-1C74-A8BD983F0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C611F-C7A2-D9BB-F014-B31AD15A0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0AB73-1014-DFE2-3D88-616FE0B2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6DDAE-B0EC-C6C3-DFDD-9ACA79F5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33109-55FB-21A0-90D4-E4FA1574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B114-BC48-9666-E726-EA0C734A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BA46-E3CA-ABAB-08F0-A0C085EA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CE9EF-F54C-EB96-145D-7FC3DBEBA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07B6E-3BFB-74D8-FD36-10D9F52DD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C7EB5-C997-BAA3-5CA2-630EA633B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CA61FC-41EC-6D41-A908-2EBC3D85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3760B8-1F57-E4BA-EEEB-78808DBD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B302F-6822-4C8B-984A-32E7DFE7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6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D7C3-BE6D-0687-6F69-75C68CB0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10C9F-9EF9-8032-178B-3407187DF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8AF5C-D95F-3011-3D36-443BA9AF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4C916-6C50-7BAD-0E50-54A17EEF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30B65-BEC8-FCA5-6C75-662C6B138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66AECF-F377-B4D6-CB06-5B4FE1394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6DD82-F87E-C6A9-CF0E-16737559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8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7A02-F6F3-EC8F-8D77-89493284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2D8F-4CC8-88D7-40F2-F6D1CF00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28143-83C0-9E8D-42A9-5E7467CD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CED8-5569-34CB-A0E1-CB751266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A1662-193E-715D-BE67-D8D32766B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EDD26-5FDF-5028-0E58-4DFD15F8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3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020F-DC55-E21A-578C-C39E2DFB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49135-CD47-A43C-A375-E720F5CBC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AAE6E-7F08-4F4F-6883-00DAEE20E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D84CA-8B56-2E7F-2206-AAD7EF02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77A0C-47F6-A913-F12C-49928703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40165-E39E-B371-8D79-6F60D5A9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0DE9B-88C6-82A6-A01A-7585582A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04729-0EB0-7920-5EF2-2229E74BC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9EF1B-9996-A772-AFFF-511C926D6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9DCB3-5A75-6F48-A358-CD71BA73ADBB}" type="datetimeFigureOut">
              <a:rPr lang="en-US" smtClean="0"/>
              <a:t>11/22/23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01219-21D4-E359-546C-C6E85296A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A7AE5-7C2B-FC51-DFA5-CD1792F62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18D1A-FF4B-9E4A-B5F9-44D0910EC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F53B2-68C6-22E0-F772-85F0F8D30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B235-0415-1EB8-B9DA-958BCC0330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Gross Domestic Product</a:t>
            </a:r>
          </a:p>
        </p:txBody>
      </p:sp>
    </p:spTree>
    <p:extLst>
      <p:ext uri="{BB962C8B-B14F-4D97-AF65-F5344CB8AC3E}">
        <p14:creationId xmlns:p14="http://schemas.microsoft.com/office/powerpoint/2010/main" val="379495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82A5-5742-9D72-F812-1C0C2F1E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274"/>
          </a:xfrm>
        </p:spPr>
        <p:txBody>
          <a:bodyPr>
            <a:normAutofit fontScale="90000"/>
          </a:bodyPr>
          <a:lstStyle/>
          <a:p>
            <a:r>
              <a:rPr lang="en-US" dirty="0"/>
              <a:t>U.S. GDP in 2017 (BEA)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8528A4-5856-49BD-A2F2-265A685C5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093609"/>
              </p:ext>
            </p:extLst>
          </p:nvPr>
        </p:nvGraphicFramePr>
        <p:xfrm>
          <a:off x="914398" y="914400"/>
          <a:ext cx="909348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411">
                  <a:extLst>
                    <a:ext uri="{9D8B030D-6E8A-4147-A177-3AD203B41FA5}">
                      <a16:colId xmlns:a16="http://schemas.microsoft.com/office/drawing/2014/main" val="1301521200"/>
                    </a:ext>
                  </a:extLst>
                </a:gridCol>
                <a:gridCol w="904126">
                  <a:extLst>
                    <a:ext uri="{9D8B030D-6E8A-4147-A177-3AD203B41FA5}">
                      <a16:colId xmlns:a16="http://schemas.microsoft.com/office/drawing/2014/main" val="260520018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487376032"/>
                    </a:ext>
                  </a:extLst>
                </a:gridCol>
                <a:gridCol w="821932">
                  <a:extLst>
                    <a:ext uri="{9D8B030D-6E8A-4147-A177-3AD203B41FA5}">
                      <a16:colId xmlns:a16="http://schemas.microsoft.com/office/drawing/2014/main" val="1448442949"/>
                    </a:ext>
                  </a:extLst>
                </a:gridCol>
                <a:gridCol w="1520576">
                  <a:extLst>
                    <a:ext uri="{9D8B030D-6E8A-4147-A177-3AD203B41FA5}">
                      <a16:colId xmlns:a16="http://schemas.microsoft.com/office/drawing/2014/main" val="3031898562"/>
                    </a:ext>
                  </a:extLst>
                </a:gridCol>
                <a:gridCol w="884430">
                  <a:extLst>
                    <a:ext uri="{9D8B030D-6E8A-4147-A177-3AD203B41FA5}">
                      <a16:colId xmlns:a16="http://schemas.microsoft.com/office/drawing/2014/main" val="3879737707"/>
                    </a:ext>
                  </a:extLst>
                </a:gridCol>
              </a:tblGrid>
              <a:tr h="3053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Production (in billions)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88463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Agriculture 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Employee 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10,421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13,321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77174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Mining (21)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0630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Utilities (22)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Proprietor’s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Government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788910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Construction (23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1224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Manufacturing (31-33)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3,116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Imports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085155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Wholesale &amp; Retail (42, 44-45)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2,261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Interest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961420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Transportation (48-49)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53113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Information and Media (51)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1,051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Statistical Discrep.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818656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Finance and Insurance (52)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284479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Real Estate (53)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502254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Professional Services (54-55)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2,426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1473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Educ &amp; Health Care (61-62)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1,700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27346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Arts &amp; Entertainment (71-72)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3538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Other Services (81)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63931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Government (92)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2,454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19199"/>
                  </a:ext>
                </a:extLst>
              </a:tr>
              <a:tr h="305382"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19,485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318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13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38DF-DD83-D8B2-B34C-B74B47EE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60F71-AEB4-D913-4E82-20EE31EDA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398"/>
                <a:ext cx="10515600" cy="462556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Whenever goods and services are produced, the value spent is someone’s income</a:t>
                </a:r>
              </a:p>
              <a:p>
                <a:pPr lvl="1"/>
                <a:r>
                  <a:rPr lang="en-US" dirty="0"/>
                  <a:t>Amy, is self-employed, produces lettuce in her garden and sells it to Bob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</m:t>
                    </m:r>
                  </m:oMath>
                </a14:m>
                <a:r>
                  <a:rPr lang="en-US" dirty="0"/>
                  <a:t>, and Bob eats 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Production</a:t>
                </a:r>
              </a:p>
              <a:p>
                <a:pPr lvl="1"/>
                <a:r>
                  <a:rPr lang="en-US" dirty="0"/>
                  <a:t>Measures the value of the lettuce that was produced ($1 from lettuce)</a:t>
                </a:r>
              </a:p>
              <a:p>
                <a:r>
                  <a:rPr lang="en-US" dirty="0"/>
                  <a:t>Income</a:t>
                </a:r>
              </a:p>
              <a:p>
                <a:pPr lvl="1"/>
                <a:r>
                  <a:rPr lang="en-US" dirty="0"/>
                  <a:t>How much income is derived from production activities (Amy gets $1)</a:t>
                </a:r>
              </a:p>
              <a:p>
                <a:r>
                  <a:rPr lang="en-US" dirty="0"/>
                  <a:t>Expenditure</a:t>
                </a:r>
              </a:p>
              <a:p>
                <a:pPr lvl="1"/>
                <a:r>
                  <a:rPr lang="en-US" dirty="0"/>
                  <a:t>How much is spent on goods and services (Bob pays $1 for lettuce to eat)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060F71-AEB4-D913-4E82-20EE31EDA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398"/>
                <a:ext cx="10515600" cy="4625565"/>
              </a:xfrm>
              <a:blipFill>
                <a:blip r:embed="rId2"/>
                <a:stretch>
                  <a:fillRect l="-965" t="-2459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2F591A-5162-4E2A-E181-EA025A1A8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350"/>
              </p:ext>
            </p:extLst>
          </p:nvPr>
        </p:nvGraphicFramePr>
        <p:xfrm>
          <a:off x="1127874" y="2876961"/>
          <a:ext cx="90743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4">
                  <a:extLst>
                    <a:ext uri="{9D8B030D-6E8A-4147-A177-3AD203B41FA5}">
                      <a16:colId xmlns:a16="http://schemas.microsoft.com/office/drawing/2014/main" val="2825916052"/>
                    </a:ext>
                  </a:extLst>
                </a:gridCol>
                <a:gridCol w="854334">
                  <a:extLst>
                    <a:ext uri="{9D8B030D-6E8A-4147-A177-3AD203B41FA5}">
                      <a16:colId xmlns:a16="http://schemas.microsoft.com/office/drawing/2014/main" val="3547903008"/>
                    </a:ext>
                  </a:extLst>
                </a:gridCol>
                <a:gridCol w="2288556">
                  <a:extLst>
                    <a:ext uri="{9D8B030D-6E8A-4147-A177-3AD203B41FA5}">
                      <a16:colId xmlns:a16="http://schemas.microsoft.com/office/drawing/2014/main" val="3422465253"/>
                    </a:ext>
                  </a:extLst>
                </a:gridCol>
                <a:gridCol w="736232">
                  <a:extLst>
                    <a:ext uri="{9D8B030D-6E8A-4147-A177-3AD203B41FA5}">
                      <a16:colId xmlns:a16="http://schemas.microsoft.com/office/drawing/2014/main" val="2335860516"/>
                    </a:ext>
                  </a:extLst>
                </a:gridCol>
                <a:gridCol w="2326365">
                  <a:extLst>
                    <a:ext uri="{9D8B030D-6E8A-4147-A177-3AD203B41FA5}">
                      <a16:colId xmlns:a16="http://schemas.microsoft.com/office/drawing/2014/main" val="3435124898"/>
                    </a:ext>
                  </a:extLst>
                </a:gridCol>
                <a:gridCol w="698423">
                  <a:extLst>
                    <a:ext uri="{9D8B030D-6E8A-4147-A177-3AD203B41FA5}">
                      <a16:colId xmlns:a16="http://schemas.microsoft.com/office/drawing/2014/main" val="400910121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5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397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78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D534-D1F1-B2F7-5197-1FB6B8E3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</p:spPr>
            <p:txBody>
              <a:bodyPr/>
              <a:lstStyle/>
              <a:p>
                <a:r>
                  <a:rPr lang="en-US" dirty="0"/>
                  <a:t>Value Added</a:t>
                </a:r>
              </a:p>
              <a:p>
                <a:pPr lvl="1"/>
                <a:r>
                  <a:rPr lang="en-US" sz="2200" dirty="0"/>
                  <a:t>Value added equals the difference between gross output (sales or receipts) and the cost of its intermediate inputs (energy, materials, and purchased services)</a:t>
                </a:r>
              </a:p>
              <a:p>
                <a:pPr lvl="1"/>
                <a:r>
                  <a:rPr lang="en-US" sz="2200" dirty="0"/>
                  <a:t>What you are left with is the value-added contributions of labor and capital</a:t>
                </a:r>
              </a:p>
              <a:p>
                <a:r>
                  <a:rPr lang="en-US" dirty="0"/>
                  <a:t>Value Added Example</a:t>
                </a:r>
              </a:p>
              <a:p>
                <a:pPr lvl="1"/>
                <a:r>
                  <a:rPr lang="en-US" sz="2200" dirty="0"/>
                  <a:t>Amy is a shareholder of a fertilizer plant </a:t>
                </a:r>
              </a:p>
              <a:p>
                <a:pPr lvl="1"/>
                <a:r>
                  <a:rPr lang="en-US" sz="2200" dirty="0"/>
                  <a:t>The company hires Bob and pays him a wage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$0.50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The company sells fertilizer to Carol, a self-employed farmer,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$1.00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Carol uses fertilizer to produce lettuce, and sells it to Daniel to eat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$1.00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4883A5-8C19-E2B3-C5C5-76A924E5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332375"/>
              </p:ext>
            </p:extLst>
          </p:nvPr>
        </p:nvGraphicFramePr>
        <p:xfrm>
          <a:off x="838200" y="4905803"/>
          <a:ext cx="9783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315">
                  <a:extLst>
                    <a:ext uri="{9D8B030D-6E8A-4147-A177-3AD203B41FA5}">
                      <a16:colId xmlns:a16="http://schemas.microsoft.com/office/drawing/2014/main" val="1301441802"/>
                    </a:ext>
                  </a:extLst>
                </a:gridCol>
                <a:gridCol w="809778">
                  <a:extLst>
                    <a:ext uri="{9D8B030D-6E8A-4147-A177-3AD203B41FA5}">
                      <a16:colId xmlns:a16="http://schemas.microsoft.com/office/drawing/2014/main" val="3359711516"/>
                    </a:ext>
                  </a:extLst>
                </a:gridCol>
                <a:gridCol w="2591010">
                  <a:extLst>
                    <a:ext uri="{9D8B030D-6E8A-4147-A177-3AD203B41FA5}">
                      <a16:colId xmlns:a16="http://schemas.microsoft.com/office/drawing/2014/main" val="613847191"/>
                    </a:ext>
                  </a:extLst>
                </a:gridCol>
                <a:gridCol w="670083">
                  <a:extLst>
                    <a:ext uri="{9D8B030D-6E8A-4147-A177-3AD203B41FA5}">
                      <a16:colId xmlns:a16="http://schemas.microsoft.com/office/drawing/2014/main" val="1525598125"/>
                    </a:ext>
                  </a:extLst>
                </a:gridCol>
                <a:gridCol w="2557574">
                  <a:extLst>
                    <a:ext uri="{9D8B030D-6E8A-4147-A177-3AD203B41FA5}">
                      <a16:colId xmlns:a16="http://schemas.microsoft.com/office/drawing/2014/main" val="2015787398"/>
                    </a:ext>
                  </a:extLst>
                </a:gridCol>
                <a:gridCol w="703520">
                  <a:extLst>
                    <a:ext uri="{9D8B030D-6E8A-4147-A177-3AD203B41FA5}">
                      <a16:colId xmlns:a16="http://schemas.microsoft.com/office/drawing/2014/main" val="31623185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4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43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1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795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DD534-D1F1-B2F7-5197-1FB6B8E3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</p:spPr>
            <p:txBody>
              <a:bodyPr/>
              <a:lstStyle/>
              <a:p>
                <a:r>
                  <a:rPr lang="en-US" dirty="0"/>
                  <a:t>Value Added Example</a:t>
                </a:r>
              </a:p>
              <a:p>
                <a:pPr lvl="1"/>
                <a:r>
                  <a:rPr lang="en-US" sz="2200" dirty="0"/>
                  <a:t>Why is the value added of agriculture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</m:t>
                    </m:r>
                  </m:oMath>
                </a14:m>
                <a:r>
                  <a:rPr lang="en-US" sz="2200" dirty="0"/>
                  <a:t> when Carol sells her lettuce to Daniel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</m:t>
                    </m:r>
                  </m:oMath>
                </a14:m>
                <a:r>
                  <a:rPr lang="en-US" sz="2200" dirty="0"/>
                  <a:t>?  </a:t>
                </a:r>
              </a:p>
              <a:p>
                <a:pPr lvl="1"/>
                <a:r>
                  <a:rPr lang="en-US" sz="2200" dirty="0"/>
                  <a:t>Because Carol buys and consumes for production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$0.80</m:t>
                    </m:r>
                  </m:oMath>
                </a14:m>
                <a:r>
                  <a:rPr lang="en-US" sz="2200" dirty="0"/>
                  <a:t> for fertilizer to make lettuce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$1−$0.8=$0.20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Note that Carol’s sole proprietor income is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Fertilizer contributes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$0.80</m:t>
                    </m:r>
                  </m:oMath>
                </a14:m>
                <a:r>
                  <a:rPr lang="en-US" sz="2200" dirty="0"/>
                  <a:t> to GDP while Lettuce contributes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$0.20</m:t>
                    </m:r>
                  </m:oMath>
                </a14:m>
                <a:r>
                  <a:rPr lang="en-US" sz="2200" dirty="0"/>
                  <a:t> to GDP</a:t>
                </a:r>
              </a:p>
              <a:p>
                <a:r>
                  <a:rPr lang="en-US" sz="2600" dirty="0"/>
                  <a:t>Wages and Profits</a:t>
                </a:r>
              </a:p>
              <a:p>
                <a:pPr lvl="1"/>
                <a:r>
                  <a:rPr lang="en-US" sz="2200" dirty="0"/>
                  <a:t>Bob earns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0.50</m:t>
                    </m:r>
                  </m:oMath>
                </a14:m>
                <a:r>
                  <a:rPr lang="en-US" sz="2200" dirty="0"/>
                  <a:t> and Amy’s company earns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$0.30</m:t>
                    </m:r>
                  </m:oMath>
                </a14:m>
                <a:r>
                  <a:rPr lang="en-US" sz="2200" dirty="0"/>
                  <a:t> in profits after it sells fertilizer for Carol to consume into production of lettuce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$0.80</m:t>
                    </m:r>
                  </m:oMath>
                </a14:m>
                <a:endParaRPr lang="en-US" sz="2200" dirty="0"/>
              </a:p>
              <a:p>
                <a:pPr lvl="1"/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2393A0-865D-AB98-2DAD-AE546B7AF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4818"/>
                <a:ext cx="10515600" cy="5322013"/>
              </a:xfrm>
              <a:blipFill>
                <a:blip r:embed="rId2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4883A5-8C19-E2B3-C5C5-76A924E58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09797"/>
              </p:ext>
            </p:extLst>
          </p:nvPr>
        </p:nvGraphicFramePr>
        <p:xfrm>
          <a:off x="838200" y="5003800"/>
          <a:ext cx="978328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315">
                  <a:extLst>
                    <a:ext uri="{9D8B030D-6E8A-4147-A177-3AD203B41FA5}">
                      <a16:colId xmlns:a16="http://schemas.microsoft.com/office/drawing/2014/main" val="1301441802"/>
                    </a:ext>
                  </a:extLst>
                </a:gridCol>
                <a:gridCol w="809778">
                  <a:extLst>
                    <a:ext uri="{9D8B030D-6E8A-4147-A177-3AD203B41FA5}">
                      <a16:colId xmlns:a16="http://schemas.microsoft.com/office/drawing/2014/main" val="3359711516"/>
                    </a:ext>
                  </a:extLst>
                </a:gridCol>
                <a:gridCol w="2591010">
                  <a:extLst>
                    <a:ext uri="{9D8B030D-6E8A-4147-A177-3AD203B41FA5}">
                      <a16:colId xmlns:a16="http://schemas.microsoft.com/office/drawing/2014/main" val="613847191"/>
                    </a:ext>
                  </a:extLst>
                </a:gridCol>
                <a:gridCol w="670083">
                  <a:extLst>
                    <a:ext uri="{9D8B030D-6E8A-4147-A177-3AD203B41FA5}">
                      <a16:colId xmlns:a16="http://schemas.microsoft.com/office/drawing/2014/main" val="1525598125"/>
                    </a:ext>
                  </a:extLst>
                </a:gridCol>
                <a:gridCol w="2557574">
                  <a:extLst>
                    <a:ext uri="{9D8B030D-6E8A-4147-A177-3AD203B41FA5}">
                      <a16:colId xmlns:a16="http://schemas.microsoft.com/office/drawing/2014/main" val="2015787398"/>
                    </a:ext>
                  </a:extLst>
                </a:gridCol>
                <a:gridCol w="703520">
                  <a:extLst>
                    <a:ext uri="{9D8B030D-6E8A-4147-A177-3AD203B41FA5}">
                      <a16:colId xmlns:a16="http://schemas.microsoft.com/office/drawing/2014/main" val="31623185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1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4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143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025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19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336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9B16-7E5E-B9D0-1FF8-C393AB7E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21EB9-FC1C-9977-A560-63351F3592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Investments are output that will be used for production or consumption of future time periods</a:t>
                </a:r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GE builds an X-ray machine and sells it to University of Maryland Medical Center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cost of producing the X-ray machine required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$600</m:t>
                    </m:r>
                  </m:oMath>
                </a14:m>
                <a:r>
                  <a:rPr lang="en-US" dirty="0"/>
                  <a:t> of worker wages</a:t>
                </a:r>
              </a:p>
              <a:p>
                <a:pPr lvl="1"/>
                <a:r>
                  <a:rPr lang="en-US" b="1" dirty="0"/>
                  <a:t>The X-ray will be used to produce health care services in the future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21EB9-FC1C-9977-A560-63351F3592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E22A83-C6CE-1ED0-03A3-E5A7653EF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31481"/>
              </p:ext>
            </p:extLst>
          </p:nvPr>
        </p:nvGraphicFramePr>
        <p:xfrm>
          <a:off x="1193086" y="4983441"/>
          <a:ext cx="980582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25">
                  <a:extLst>
                    <a:ext uri="{9D8B030D-6E8A-4147-A177-3AD203B41FA5}">
                      <a16:colId xmlns:a16="http://schemas.microsoft.com/office/drawing/2014/main" val="164758360"/>
                    </a:ext>
                  </a:extLst>
                </a:gridCol>
                <a:gridCol w="933184">
                  <a:extLst>
                    <a:ext uri="{9D8B030D-6E8A-4147-A177-3AD203B41FA5}">
                      <a16:colId xmlns:a16="http://schemas.microsoft.com/office/drawing/2014/main" val="4209529581"/>
                    </a:ext>
                  </a:extLst>
                </a:gridCol>
                <a:gridCol w="2360345">
                  <a:extLst>
                    <a:ext uri="{9D8B030D-6E8A-4147-A177-3AD203B41FA5}">
                      <a16:colId xmlns:a16="http://schemas.microsoft.com/office/drawing/2014/main" val="2029451303"/>
                    </a:ext>
                  </a:extLst>
                </a:gridCol>
                <a:gridCol w="908264">
                  <a:extLst>
                    <a:ext uri="{9D8B030D-6E8A-4147-A177-3AD203B41FA5}">
                      <a16:colId xmlns:a16="http://schemas.microsoft.com/office/drawing/2014/main" val="2052965348"/>
                    </a:ext>
                  </a:extLst>
                </a:gridCol>
                <a:gridCol w="2429534">
                  <a:extLst>
                    <a:ext uri="{9D8B030D-6E8A-4147-A177-3AD203B41FA5}">
                      <a16:colId xmlns:a16="http://schemas.microsoft.com/office/drawing/2014/main" val="522121014"/>
                    </a:ext>
                  </a:extLst>
                </a:gridCol>
                <a:gridCol w="839075">
                  <a:extLst>
                    <a:ext uri="{9D8B030D-6E8A-4147-A177-3AD203B41FA5}">
                      <a16:colId xmlns:a16="http://schemas.microsoft.com/office/drawing/2014/main" val="2652628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7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48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28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542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861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FBC1-976B-56C5-B71C-BFE1C731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4B15-2F60-89C9-CB44-B0AF58791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Zoe builds a house with her bare hand and sells it to Adam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Adam may live there or rent out the house for future housing services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94B15-2F60-89C9-CB44-B0AF58791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E850C8-EF6B-C72D-B05D-21FC7321F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654545"/>
              </p:ext>
            </p:extLst>
          </p:nvPr>
        </p:nvGraphicFramePr>
        <p:xfrm>
          <a:off x="1107325" y="3349850"/>
          <a:ext cx="92901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131">
                  <a:extLst>
                    <a:ext uri="{9D8B030D-6E8A-4147-A177-3AD203B41FA5}">
                      <a16:colId xmlns:a16="http://schemas.microsoft.com/office/drawing/2014/main" val="1211368220"/>
                    </a:ext>
                  </a:extLst>
                </a:gridCol>
                <a:gridCol w="926577">
                  <a:extLst>
                    <a:ext uri="{9D8B030D-6E8A-4147-A177-3AD203B41FA5}">
                      <a16:colId xmlns:a16="http://schemas.microsoft.com/office/drawing/2014/main" val="3824485897"/>
                    </a:ext>
                  </a:extLst>
                </a:gridCol>
                <a:gridCol w="2022106">
                  <a:extLst>
                    <a:ext uri="{9D8B030D-6E8A-4147-A177-3AD203B41FA5}">
                      <a16:colId xmlns:a16="http://schemas.microsoft.com/office/drawing/2014/main" val="516785368"/>
                    </a:ext>
                  </a:extLst>
                </a:gridCol>
                <a:gridCol w="1074602">
                  <a:extLst>
                    <a:ext uri="{9D8B030D-6E8A-4147-A177-3AD203B41FA5}">
                      <a16:colId xmlns:a16="http://schemas.microsoft.com/office/drawing/2014/main" val="3338954218"/>
                    </a:ext>
                  </a:extLst>
                </a:gridCol>
                <a:gridCol w="2059016">
                  <a:extLst>
                    <a:ext uri="{9D8B030D-6E8A-4147-A177-3AD203B41FA5}">
                      <a16:colId xmlns:a16="http://schemas.microsoft.com/office/drawing/2014/main" val="1786667586"/>
                    </a:ext>
                  </a:extLst>
                </a:gridCol>
                <a:gridCol w="1037692">
                  <a:extLst>
                    <a:ext uri="{9D8B030D-6E8A-4147-A177-3AD203B41FA5}">
                      <a16:colId xmlns:a16="http://schemas.microsoft.com/office/drawing/2014/main" val="3066683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866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706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64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4068-416F-0F24-C164-A054C2D4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2EFC-46B9-2A6C-69A0-14285A8F93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4759129"/>
              </a:xfrm>
            </p:spPr>
            <p:txBody>
              <a:bodyPr/>
              <a:lstStyle/>
              <a:p>
                <a:r>
                  <a:rPr lang="en-US" dirty="0"/>
                  <a:t>Production and use may not be synchronized - we may produce goods for inventory that we may sell at future periods </a:t>
                </a:r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 err="1"/>
                  <a:t>Dunder</a:t>
                </a:r>
                <a:r>
                  <a:rPr lang="en-US" dirty="0"/>
                  <a:t> Mifflin produces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dirty="0"/>
                  <a:t> tons of white paper worth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$40,000</m:t>
                    </m:r>
                  </m:oMath>
                </a14:m>
                <a:r>
                  <a:rPr lang="en-US" dirty="0"/>
                  <a:t> and stores them in its warehouse while it waits for customers to buy them. </a:t>
                </a:r>
              </a:p>
              <a:p>
                <a:pPr lvl="1"/>
                <a:r>
                  <a:rPr lang="en-US" dirty="0"/>
                  <a:t>The cost of producing them is made up of workers’ wages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$50,000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Goods that are held in order to be sold later are called inventories (can include finished goods, inputs, and half-produced goods)</a:t>
                </a:r>
              </a:p>
              <a:p>
                <a:pPr lvl="1"/>
                <a:r>
                  <a:rPr lang="en-US" dirty="0"/>
                  <a:t>Inventories are considered investments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2EFC-46B9-2A6C-69A0-14285A8F9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4759129"/>
              </a:xfrm>
              <a:blipFill>
                <a:blip r:embed="rId2"/>
                <a:stretch>
                  <a:fillRect l="-1086" t="-2128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B65F08-5CF8-10BF-D04A-AFBC625CC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78684"/>
              </p:ext>
            </p:extLst>
          </p:nvPr>
        </p:nvGraphicFramePr>
        <p:xfrm>
          <a:off x="838200" y="5270329"/>
          <a:ext cx="99784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901">
                  <a:extLst>
                    <a:ext uri="{9D8B030D-6E8A-4147-A177-3AD203B41FA5}">
                      <a16:colId xmlns:a16="http://schemas.microsoft.com/office/drawing/2014/main" val="808447530"/>
                    </a:ext>
                  </a:extLst>
                </a:gridCol>
                <a:gridCol w="1027416">
                  <a:extLst>
                    <a:ext uri="{9D8B030D-6E8A-4147-A177-3AD203B41FA5}">
                      <a16:colId xmlns:a16="http://schemas.microsoft.com/office/drawing/2014/main" val="1803295823"/>
                    </a:ext>
                  </a:extLst>
                </a:gridCol>
                <a:gridCol w="2083656">
                  <a:extLst>
                    <a:ext uri="{9D8B030D-6E8A-4147-A177-3AD203B41FA5}">
                      <a16:colId xmlns:a16="http://schemas.microsoft.com/office/drawing/2014/main" val="4045933614"/>
                    </a:ext>
                  </a:extLst>
                </a:gridCol>
                <a:gridCol w="1040354">
                  <a:extLst>
                    <a:ext uri="{9D8B030D-6E8A-4147-A177-3AD203B41FA5}">
                      <a16:colId xmlns:a16="http://schemas.microsoft.com/office/drawing/2014/main" val="2742816617"/>
                    </a:ext>
                  </a:extLst>
                </a:gridCol>
                <a:gridCol w="2350118">
                  <a:extLst>
                    <a:ext uri="{9D8B030D-6E8A-4147-A177-3AD203B41FA5}">
                      <a16:colId xmlns:a16="http://schemas.microsoft.com/office/drawing/2014/main" val="1769442143"/>
                    </a:ext>
                  </a:extLst>
                </a:gridCol>
                <a:gridCol w="976046">
                  <a:extLst>
                    <a:ext uri="{9D8B030D-6E8A-4147-A177-3AD203B41FA5}">
                      <a16:colId xmlns:a16="http://schemas.microsoft.com/office/drawing/2014/main" val="1844910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1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(322120)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81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-$10,000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140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47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DF0-56DE-8DBA-60E0-2AA73199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4077-A19A-40B9-8F54-01DF95FE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is Warren Buffet ”invests” 100,000 in shares of General Motors, then Production, Income, and Expenditure are all 0</a:t>
            </a:r>
          </a:p>
          <a:p>
            <a:r>
              <a:rPr lang="en-US" dirty="0"/>
              <a:t>Investment is different in a macroeconomic sense</a:t>
            </a:r>
          </a:p>
          <a:p>
            <a:r>
              <a:rPr lang="en-US" dirty="0"/>
              <a:t>There is a change in the ownership of the company but not an investment in a macroeconomic sense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3032DD-C768-CA6B-C9C5-5BC3F274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535"/>
              </p:ext>
            </p:extLst>
          </p:nvPr>
        </p:nvGraphicFramePr>
        <p:xfrm>
          <a:off x="1384728" y="4366992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5196">
                  <a:extLst>
                    <a:ext uri="{9D8B030D-6E8A-4147-A177-3AD203B41FA5}">
                      <a16:colId xmlns:a16="http://schemas.microsoft.com/office/drawing/2014/main" val="2851229275"/>
                    </a:ext>
                  </a:extLst>
                </a:gridCol>
                <a:gridCol w="724138">
                  <a:extLst>
                    <a:ext uri="{9D8B030D-6E8A-4147-A177-3AD203B41FA5}">
                      <a16:colId xmlns:a16="http://schemas.microsoft.com/office/drawing/2014/main" val="3634326654"/>
                    </a:ext>
                  </a:extLst>
                </a:gridCol>
                <a:gridCol w="2111529">
                  <a:extLst>
                    <a:ext uri="{9D8B030D-6E8A-4147-A177-3AD203B41FA5}">
                      <a16:colId xmlns:a16="http://schemas.microsoft.com/office/drawing/2014/main" val="1042653210"/>
                    </a:ext>
                  </a:extLst>
                </a:gridCol>
                <a:gridCol w="597805">
                  <a:extLst>
                    <a:ext uri="{9D8B030D-6E8A-4147-A177-3AD203B41FA5}">
                      <a16:colId xmlns:a16="http://schemas.microsoft.com/office/drawing/2014/main" val="1416812546"/>
                    </a:ext>
                  </a:extLst>
                </a:gridCol>
                <a:gridCol w="2011831">
                  <a:extLst>
                    <a:ext uri="{9D8B030D-6E8A-4147-A177-3AD203B41FA5}">
                      <a16:colId xmlns:a16="http://schemas.microsoft.com/office/drawing/2014/main" val="1174425538"/>
                    </a:ext>
                  </a:extLst>
                </a:gridCol>
                <a:gridCol w="697503">
                  <a:extLst>
                    <a:ext uri="{9D8B030D-6E8A-4147-A177-3AD203B41FA5}">
                      <a16:colId xmlns:a16="http://schemas.microsoft.com/office/drawing/2014/main" val="163087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1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48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50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12AC-AB05-08C9-C345-96E530AD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05B33-1A0C-C602-2B83-CDBBE86AF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distinction between durable goods and investments might not always be clear</a:t>
            </a:r>
          </a:p>
          <a:p>
            <a:pPr lvl="1"/>
            <a:r>
              <a:rPr lang="en-US" dirty="0"/>
              <a:t>A house will be built for future “housing services”</a:t>
            </a:r>
          </a:p>
          <a:p>
            <a:pPr lvl="1"/>
            <a:r>
              <a:rPr lang="en-US" dirty="0"/>
              <a:t>A tv will provide “entertainment services” for the future</a:t>
            </a:r>
          </a:p>
          <a:p>
            <a:pPr lvl="1"/>
            <a:r>
              <a:rPr lang="en-US" dirty="0"/>
              <a:t>A refrigerator will produce “refrigerator services” in the future</a:t>
            </a:r>
          </a:p>
          <a:p>
            <a:r>
              <a:rPr lang="en-US" dirty="0"/>
              <a:t>What is the difference?</a:t>
            </a:r>
          </a:p>
          <a:p>
            <a:pPr lvl="1"/>
            <a:r>
              <a:rPr lang="en-US" dirty="0"/>
              <a:t>GDP treats these durable goods differently</a:t>
            </a:r>
          </a:p>
          <a:p>
            <a:pPr lvl="1"/>
            <a:r>
              <a:rPr lang="en-US" dirty="0"/>
              <a:t>Durable goods are counted for consumption at the time of purchase</a:t>
            </a:r>
          </a:p>
          <a:p>
            <a:pPr lvl="1"/>
            <a:r>
              <a:rPr lang="en-US" dirty="0"/>
              <a:t>Housing is treated differently since it is a large category, so long lived, and can be rented out</a:t>
            </a:r>
          </a:p>
          <a:p>
            <a:pPr lvl="1"/>
            <a:r>
              <a:rPr lang="en-US" dirty="0"/>
              <a:t>Consider durable good used for personal use vs production</a:t>
            </a:r>
          </a:p>
        </p:txBody>
      </p:sp>
    </p:spTree>
    <p:extLst>
      <p:ext uri="{BB962C8B-B14F-4D97-AF65-F5344CB8AC3E}">
        <p14:creationId xmlns:p14="http://schemas.microsoft.com/office/powerpoint/2010/main" val="226394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E0FA-4E3A-407C-0A6F-3BD36EC0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 Goods vs 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3A499-8C4D-C44F-3907-F8D68E81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Panasonic builds a TV and sells it to Bob for $500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Bob watches the TV he bought last year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4100A0-8FCD-5244-CA2E-CB8268932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217079"/>
              </p:ext>
            </p:extLst>
          </p:nvPr>
        </p:nvGraphicFramePr>
        <p:xfrm>
          <a:off x="984035" y="2240241"/>
          <a:ext cx="9279847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5614">
                  <a:extLst>
                    <a:ext uri="{9D8B030D-6E8A-4147-A177-3AD203B41FA5}">
                      <a16:colId xmlns:a16="http://schemas.microsoft.com/office/drawing/2014/main" val="3652029836"/>
                    </a:ext>
                  </a:extLst>
                </a:gridCol>
                <a:gridCol w="717669">
                  <a:extLst>
                    <a:ext uri="{9D8B030D-6E8A-4147-A177-3AD203B41FA5}">
                      <a16:colId xmlns:a16="http://schemas.microsoft.com/office/drawing/2014/main" val="1383661356"/>
                    </a:ext>
                  </a:extLst>
                </a:gridCol>
                <a:gridCol w="2129237">
                  <a:extLst>
                    <a:ext uri="{9D8B030D-6E8A-4147-A177-3AD203B41FA5}">
                      <a16:colId xmlns:a16="http://schemas.microsoft.com/office/drawing/2014/main" val="2969180280"/>
                    </a:ext>
                  </a:extLst>
                </a:gridCol>
                <a:gridCol w="656582">
                  <a:extLst>
                    <a:ext uri="{9D8B030D-6E8A-4147-A177-3AD203B41FA5}">
                      <a16:colId xmlns:a16="http://schemas.microsoft.com/office/drawing/2014/main" val="135735485"/>
                    </a:ext>
                  </a:extLst>
                </a:gridCol>
                <a:gridCol w="2671281">
                  <a:extLst>
                    <a:ext uri="{9D8B030D-6E8A-4147-A177-3AD203B41FA5}">
                      <a16:colId xmlns:a16="http://schemas.microsoft.com/office/drawing/2014/main" val="2344661222"/>
                    </a:ext>
                  </a:extLst>
                </a:gridCol>
                <a:gridCol w="729464">
                  <a:extLst>
                    <a:ext uri="{9D8B030D-6E8A-4147-A177-3AD203B41FA5}">
                      <a16:colId xmlns:a16="http://schemas.microsoft.com/office/drawing/2014/main" val="1132417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89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(334310)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 of Durables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37828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372FAE-8D63-72E4-32A1-E991BFBE5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83065"/>
              </p:ext>
            </p:extLst>
          </p:nvPr>
        </p:nvGraphicFramePr>
        <p:xfrm>
          <a:off x="984034" y="4208602"/>
          <a:ext cx="92798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6164">
                  <a:extLst>
                    <a:ext uri="{9D8B030D-6E8A-4147-A177-3AD203B41FA5}">
                      <a16:colId xmlns:a16="http://schemas.microsoft.com/office/drawing/2014/main" val="2423030667"/>
                    </a:ext>
                  </a:extLst>
                </a:gridCol>
                <a:gridCol w="697118">
                  <a:extLst>
                    <a:ext uri="{9D8B030D-6E8A-4147-A177-3AD203B41FA5}">
                      <a16:colId xmlns:a16="http://schemas.microsoft.com/office/drawing/2014/main" val="2893902885"/>
                    </a:ext>
                  </a:extLst>
                </a:gridCol>
                <a:gridCol w="2118001">
                  <a:extLst>
                    <a:ext uri="{9D8B030D-6E8A-4147-A177-3AD203B41FA5}">
                      <a16:colId xmlns:a16="http://schemas.microsoft.com/office/drawing/2014/main" val="2443977324"/>
                    </a:ext>
                  </a:extLst>
                </a:gridCol>
                <a:gridCol w="729465">
                  <a:extLst>
                    <a:ext uri="{9D8B030D-6E8A-4147-A177-3AD203B41FA5}">
                      <a16:colId xmlns:a16="http://schemas.microsoft.com/office/drawing/2014/main" val="894675217"/>
                    </a:ext>
                  </a:extLst>
                </a:gridCol>
                <a:gridCol w="2609636">
                  <a:extLst>
                    <a:ext uri="{9D8B030D-6E8A-4147-A177-3AD203B41FA5}">
                      <a16:colId xmlns:a16="http://schemas.microsoft.com/office/drawing/2014/main" val="2764106829"/>
                    </a:ext>
                  </a:extLst>
                </a:gridCol>
                <a:gridCol w="729462">
                  <a:extLst>
                    <a:ext uri="{9D8B030D-6E8A-4147-A177-3AD203B41FA5}">
                      <a16:colId xmlns:a16="http://schemas.microsoft.com/office/drawing/2014/main" val="3971186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31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55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09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204B9-C4AE-3839-1436-1FF2212D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A7A5-CC5C-BFC2-0D95-F454C368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Gross Domestic Product</a:t>
            </a:r>
          </a:p>
          <a:p>
            <a:r>
              <a:rPr lang="en-US" dirty="0"/>
              <a:t>Economic Growth</a:t>
            </a:r>
          </a:p>
          <a:p>
            <a:pPr lvl="1"/>
            <a:r>
              <a:rPr lang="en-US" dirty="0"/>
              <a:t>Solow Growth Model</a:t>
            </a:r>
          </a:p>
          <a:p>
            <a:r>
              <a:rPr lang="en-US" dirty="0"/>
              <a:t>Microeconomic Topics</a:t>
            </a:r>
          </a:p>
          <a:p>
            <a:pPr lvl="1"/>
            <a:r>
              <a:rPr lang="en-US" dirty="0"/>
              <a:t>Consumption</a:t>
            </a:r>
          </a:p>
          <a:p>
            <a:pPr lvl="1"/>
            <a:r>
              <a:rPr lang="en-US" dirty="0"/>
              <a:t>Labor</a:t>
            </a:r>
          </a:p>
          <a:p>
            <a:pPr lvl="1"/>
            <a:r>
              <a:rPr lang="en-US" dirty="0"/>
              <a:t>Investment</a:t>
            </a:r>
          </a:p>
          <a:p>
            <a:pPr lvl="1"/>
            <a:r>
              <a:rPr lang="en-US" dirty="0"/>
              <a:t>General Equilibrium</a:t>
            </a:r>
          </a:p>
          <a:p>
            <a:r>
              <a:rPr lang="en-US" dirty="0"/>
              <a:t>Monetary Topics</a:t>
            </a:r>
          </a:p>
          <a:p>
            <a:pPr lvl="1"/>
            <a:r>
              <a:rPr lang="en-US" dirty="0"/>
              <a:t>Money and Inflation</a:t>
            </a:r>
          </a:p>
          <a:p>
            <a:r>
              <a:rPr lang="en-US" dirty="0"/>
              <a:t>Business Cycles</a:t>
            </a:r>
          </a:p>
          <a:p>
            <a:r>
              <a:rPr lang="en-US" dirty="0"/>
              <a:t>The Open Economy</a:t>
            </a:r>
          </a:p>
        </p:txBody>
      </p:sp>
    </p:spTree>
    <p:extLst>
      <p:ext uri="{BB962C8B-B14F-4D97-AF65-F5344CB8AC3E}">
        <p14:creationId xmlns:p14="http://schemas.microsoft.com/office/powerpoint/2010/main" val="219910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35A1-440E-DAB5-21D5-2F13A174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Durables Goods vs Investments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CE0A-1F53-2ACF-4F1B-36714773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560"/>
            <a:ext cx="10515600" cy="52706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developer builds a house (at zero cost) and sells it to Claire for $100,000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Claire lives in the house she bought last year. In the rental market, a similar house would cost $7,000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</a:t>
            </a:r>
          </a:p>
          <a:p>
            <a:pPr lvl="1"/>
            <a:r>
              <a:rPr lang="en-US" dirty="0"/>
              <a:t>BEA says that this</a:t>
            </a:r>
            <a:r>
              <a:rPr lang="en-US" b="0" i="0" u="none" strike="noStrike" dirty="0">
                <a:solidFill>
                  <a:srgbClr val="333333"/>
                </a:solidFill>
                <a:effectLst/>
              </a:rPr>
              <a:t> practice keeps GDP invariant as to whether a house is owner-occupied or rented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lvl="1"/>
            <a:r>
              <a:rPr lang="en-US" dirty="0"/>
              <a:t>A service is assumed to flow from the house to the occupant over the economic life of the house which is the value of potential rental income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5E7E7A-E36C-1E8C-0013-58D95F5A7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61721"/>
              </p:ext>
            </p:extLst>
          </p:nvPr>
        </p:nvGraphicFramePr>
        <p:xfrm>
          <a:off x="838200" y="3889064"/>
          <a:ext cx="95797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306">
                  <a:extLst>
                    <a:ext uri="{9D8B030D-6E8A-4147-A177-3AD203B41FA5}">
                      <a16:colId xmlns:a16="http://schemas.microsoft.com/office/drawing/2014/main" val="1677188458"/>
                    </a:ext>
                  </a:extLst>
                </a:gridCol>
                <a:gridCol w="1051960">
                  <a:extLst>
                    <a:ext uri="{9D8B030D-6E8A-4147-A177-3AD203B41FA5}">
                      <a16:colId xmlns:a16="http://schemas.microsoft.com/office/drawing/2014/main" val="2211989731"/>
                    </a:ext>
                  </a:extLst>
                </a:gridCol>
                <a:gridCol w="2133028">
                  <a:extLst>
                    <a:ext uri="{9D8B030D-6E8A-4147-A177-3AD203B41FA5}">
                      <a16:colId xmlns:a16="http://schemas.microsoft.com/office/drawing/2014/main" val="877696659"/>
                    </a:ext>
                  </a:extLst>
                </a:gridCol>
                <a:gridCol w="1060238">
                  <a:extLst>
                    <a:ext uri="{9D8B030D-6E8A-4147-A177-3AD203B41FA5}">
                      <a16:colId xmlns:a16="http://schemas.microsoft.com/office/drawing/2014/main" val="2093007723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496166387"/>
                    </a:ext>
                  </a:extLst>
                </a:gridCol>
                <a:gridCol w="1078789">
                  <a:extLst>
                    <a:ext uri="{9D8B030D-6E8A-4147-A177-3AD203B41FA5}">
                      <a16:colId xmlns:a16="http://schemas.microsoft.com/office/drawing/2014/main" val="3188117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18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Housing Services (5311)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Imputed owner-occupied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0738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30442A-71A7-D089-860F-FC1F9BDD9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669892"/>
              </p:ext>
            </p:extLst>
          </p:nvPr>
        </p:nvGraphicFramePr>
        <p:xfrm>
          <a:off x="838200" y="2110846"/>
          <a:ext cx="957979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387">
                  <a:extLst>
                    <a:ext uri="{9D8B030D-6E8A-4147-A177-3AD203B41FA5}">
                      <a16:colId xmlns:a16="http://schemas.microsoft.com/office/drawing/2014/main" val="952010548"/>
                    </a:ext>
                  </a:extLst>
                </a:gridCol>
                <a:gridCol w="1123879">
                  <a:extLst>
                    <a:ext uri="{9D8B030D-6E8A-4147-A177-3AD203B41FA5}">
                      <a16:colId xmlns:a16="http://schemas.microsoft.com/office/drawing/2014/main" val="1015876384"/>
                    </a:ext>
                  </a:extLst>
                </a:gridCol>
                <a:gridCol w="2081658">
                  <a:extLst>
                    <a:ext uri="{9D8B030D-6E8A-4147-A177-3AD203B41FA5}">
                      <a16:colId xmlns:a16="http://schemas.microsoft.com/office/drawing/2014/main" val="1906084472"/>
                    </a:ext>
                  </a:extLst>
                </a:gridCol>
                <a:gridCol w="1111608">
                  <a:extLst>
                    <a:ext uri="{9D8B030D-6E8A-4147-A177-3AD203B41FA5}">
                      <a16:colId xmlns:a16="http://schemas.microsoft.com/office/drawing/2014/main" val="4161922491"/>
                    </a:ext>
                  </a:extLst>
                </a:gridCol>
                <a:gridCol w="2042558">
                  <a:extLst>
                    <a:ext uri="{9D8B030D-6E8A-4147-A177-3AD203B41FA5}">
                      <a16:colId xmlns:a16="http://schemas.microsoft.com/office/drawing/2014/main" val="2417798123"/>
                    </a:ext>
                  </a:extLst>
                </a:gridCol>
                <a:gridCol w="1150708">
                  <a:extLst>
                    <a:ext uri="{9D8B030D-6E8A-4147-A177-3AD203B41FA5}">
                      <a16:colId xmlns:a16="http://schemas.microsoft.com/office/drawing/2014/main" val="316730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40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Residential 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6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11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5E9-34A5-3556-BE0B-E6F0DF2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DCF0-85D5-6611-E04D-BF0607C0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GDP includes everything produced within the country, whether or not it is used by its residents or nonresidents</a:t>
            </a:r>
          </a:p>
          <a:p>
            <a:r>
              <a:rPr lang="en-US" dirty="0"/>
              <a:t>Good produced non-domestically but consumed domestically are not counted toward GDP</a:t>
            </a:r>
          </a:p>
        </p:txBody>
      </p:sp>
    </p:spTree>
    <p:extLst>
      <p:ext uri="{BB962C8B-B14F-4D97-AF65-F5344CB8AC3E}">
        <p14:creationId xmlns:p14="http://schemas.microsoft.com/office/powerpoint/2010/main" val="697517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B5E9-34A5-3556-BE0B-E6F0DF251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DCF0-85D5-6611-E04D-BF0607C03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car manufacturer buys $10 in components from Japan, but uses half of those components in the domestic production of a car</a:t>
            </a:r>
          </a:p>
          <a:p>
            <a:pPr lvl="1"/>
            <a:r>
              <a:rPr lang="en-US" dirty="0"/>
              <a:t>Andy buys the car from the car manufacturer for $20 (and no other production costs)</a:t>
            </a:r>
          </a:p>
          <a:p>
            <a:pPr lvl="1"/>
            <a:r>
              <a:rPr lang="en-US" dirty="0"/>
              <a:t>It stores the rest of its components</a:t>
            </a:r>
          </a:p>
          <a:p>
            <a:pPr lvl="1"/>
            <a:r>
              <a:rPr lang="en-US" dirty="0"/>
              <a:t>Amy, self-employed, produces lettuce and exports it to Franz for $2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F92AE0-6EB7-810B-7E2C-5004700D4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36810"/>
              </p:ext>
            </p:extLst>
          </p:nvPr>
        </p:nvGraphicFramePr>
        <p:xfrm>
          <a:off x="838200" y="4541652"/>
          <a:ext cx="989829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455">
                  <a:extLst>
                    <a:ext uri="{9D8B030D-6E8A-4147-A177-3AD203B41FA5}">
                      <a16:colId xmlns:a16="http://schemas.microsoft.com/office/drawing/2014/main" val="3871182461"/>
                    </a:ext>
                  </a:extLst>
                </a:gridCol>
                <a:gridCol w="1006976">
                  <a:extLst>
                    <a:ext uri="{9D8B030D-6E8A-4147-A177-3AD203B41FA5}">
                      <a16:colId xmlns:a16="http://schemas.microsoft.com/office/drawing/2014/main" val="803466173"/>
                    </a:ext>
                  </a:extLst>
                </a:gridCol>
                <a:gridCol w="2371232">
                  <a:extLst>
                    <a:ext uri="{9D8B030D-6E8A-4147-A177-3AD203B41FA5}">
                      <a16:colId xmlns:a16="http://schemas.microsoft.com/office/drawing/2014/main" val="570937232"/>
                    </a:ext>
                  </a:extLst>
                </a:gridCol>
                <a:gridCol w="928199">
                  <a:extLst>
                    <a:ext uri="{9D8B030D-6E8A-4147-A177-3AD203B41FA5}">
                      <a16:colId xmlns:a16="http://schemas.microsoft.com/office/drawing/2014/main" val="2180857105"/>
                    </a:ext>
                  </a:extLst>
                </a:gridCol>
                <a:gridCol w="2099678">
                  <a:extLst>
                    <a:ext uri="{9D8B030D-6E8A-4147-A177-3AD203B41FA5}">
                      <a16:colId xmlns:a16="http://schemas.microsoft.com/office/drawing/2014/main" val="1586238300"/>
                    </a:ext>
                  </a:extLst>
                </a:gridCol>
                <a:gridCol w="1199754">
                  <a:extLst>
                    <a:ext uri="{9D8B030D-6E8A-4147-A177-3AD203B41FA5}">
                      <a16:colId xmlns:a16="http://schemas.microsoft.com/office/drawing/2014/main" val="935345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4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(3361)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82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05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029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5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45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96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237C-93BC-9A2D-9A6C-D526D96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863-6A3B-51AE-3BD0-3D1476417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government is a major producer of goods and services</a:t>
            </a:r>
          </a:p>
          <a:p>
            <a:r>
              <a:rPr lang="en-US" dirty="0"/>
              <a:t>The services may be provided directly so there is no price, but we need to count them into GDP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Ms. Jody teaches Kindergarten in Howard County and earn $85,000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Jack collects his $20,000 pension from Social Security (just a transfer)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7BC264-C8AF-7717-C3FB-27FD3CF1F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502899"/>
              </p:ext>
            </p:extLst>
          </p:nvPr>
        </p:nvGraphicFramePr>
        <p:xfrm>
          <a:off x="838200" y="4089590"/>
          <a:ext cx="9569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528">
                  <a:extLst>
                    <a:ext uri="{9D8B030D-6E8A-4147-A177-3AD203B41FA5}">
                      <a16:colId xmlns:a16="http://schemas.microsoft.com/office/drawing/2014/main" val="3225118321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2385316440"/>
                    </a:ext>
                  </a:extLst>
                </a:gridCol>
                <a:gridCol w="1438383">
                  <a:extLst>
                    <a:ext uri="{9D8B030D-6E8A-4147-A177-3AD203B41FA5}">
                      <a16:colId xmlns:a16="http://schemas.microsoft.com/office/drawing/2014/main" val="1685097845"/>
                    </a:ext>
                  </a:extLst>
                </a:gridCol>
                <a:gridCol w="930095">
                  <a:extLst>
                    <a:ext uri="{9D8B030D-6E8A-4147-A177-3AD203B41FA5}">
                      <a16:colId xmlns:a16="http://schemas.microsoft.com/office/drawing/2014/main" val="2807578374"/>
                    </a:ext>
                  </a:extLst>
                </a:gridCol>
                <a:gridCol w="2275442">
                  <a:extLst>
                    <a:ext uri="{9D8B030D-6E8A-4147-A177-3AD203B41FA5}">
                      <a16:colId xmlns:a16="http://schemas.microsoft.com/office/drawing/2014/main" val="1550697547"/>
                    </a:ext>
                  </a:extLst>
                </a:gridCol>
                <a:gridCol w="914398">
                  <a:extLst>
                    <a:ext uri="{9D8B030D-6E8A-4147-A177-3AD203B41FA5}">
                      <a16:colId xmlns:a16="http://schemas.microsoft.com/office/drawing/2014/main" val="867008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5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Elementary Education (6111)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764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07669E-6A84-949E-5183-A325D3B8C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635395"/>
              </p:ext>
            </p:extLst>
          </p:nvPr>
        </p:nvGraphicFramePr>
        <p:xfrm>
          <a:off x="838200" y="5435283"/>
          <a:ext cx="9569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21">
                  <a:extLst>
                    <a:ext uri="{9D8B030D-6E8A-4147-A177-3AD203B41FA5}">
                      <a16:colId xmlns:a16="http://schemas.microsoft.com/office/drawing/2014/main" val="3225118321"/>
                    </a:ext>
                  </a:extLst>
                </a:gridCol>
                <a:gridCol w="842481">
                  <a:extLst>
                    <a:ext uri="{9D8B030D-6E8A-4147-A177-3AD203B41FA5}">
                      <a16:colId xmlns:a16="http://schemas.microsoft.com/office/drawing/2014/main" val="2385316440"/>
                    </a:ext>
                  </a:extLst>
                </a:gridCol>
                <a:gridCol w="2034283">
                  <a:extLst>
                    <a:ext uri="{9D8B030D-6E8A-4147-A177-3AD203B41FA5}">
                      <a16:colId xmlns:a16="http://schemas.microsoft.com/office/drawing/2014/main" val="1685097845"/>
                    </a:ext>
                  </a:extLst>
                </a:gridCol>
                <a:gridCol w="930095">
                  <a:extLst>
                    <a:ext uri="{9D8B030D-6E8A-4147-A177-3AD203B41FA5}">
                      <a16:colId xmlns:a16="http://schemas.microsoft.com/office/drawing/2014/main" val="2807578374"/>
                    </a:ext>
                  </a:extLst>
                </a:gridCol>
                <a:gridCol w="2275442">
                  <a:extLst>
                    <a:ext uri="{9D8B030D-6E8A-4147-A177-3AD203B41FA5}">
                      <a16:colId xmlns:a16="http://schemas.microsoft.com/office/drawing/2014/main" val="1550697547"/>
                    </a:ext>
                  </a:extLst>
                </a:gridCol>
                <a:gridCol w="914398">
                  <a:extLst>
                    <a:ext uri="{9D8B030D-6E8A-4147-A177-3AD203B41FA5}">
                      <a16:colId xmlns:a16="http://schemas.microsoft.com/office/drawing/2014/main" val="867008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85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76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68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C137-6372-768A-C03D-52AFA257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Government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2B22-BE66-7EBE-D59D-E7A43A09A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4818"/>
            <a:ext cx="10515600" cy="4872145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The city of Towson hires the Baltimore Symphony Orchestra to play a free concert at a venue in Towson, and four people attend the concert</a:t>
            </a:r>
          </a:p>
          <a:p>
            <a:pPr lvl="1"/>
            <a:r>
              <a:rPr lang="en-US" dirty="0"/>
              <a:t>The musicians are paid $65,000 and rent out the venue costs $20,000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 new rail tunnel under Baltimore to replace the Baltimore and Potomac Tunnel costs 1 billion dollars, and only labor builds it </a:t>
            </a:r>
          </a:p>
          <a:p>
            <a:pPr lvl="2"/>
            <a:r>
              <a:rPr lang="en-US" dirty="0"/>
              <a:t>This is government expenditures and not investments (but there is a govt investment)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715A4E-5D5C-2BFF-D175-EDEAED075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358257"/>
              </p:ext>
            </p:extLst>
          </p:nvPr>
        </p:nvGraphicFramePr>
        <p:xfrm>
          <a:off x="838200" y="2836142"/>
          <a:ext cx="99085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6934">
                  <a:extLst>
                    <a:ext uri="{9D8B030D-6E8A-4147-A177-3AD203B41FA5}">
                      <a16:colId xmlns:a16="http://schemas.microsoft.com/office/drawing/2014/main" val="135914296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659025220"/>
                    </a:ext>
                  </a:extLst>
                </a:gridCol>
                <a:gridCol w="2054831">
                  <a:extLst>
                    <a:ext uri="{9D8B030D-6E8A-4147-A177-3AD203B41FA5}">
                      <a16:colId xmlns:a16="http://schemas.microsoft.com/office/drawing/2014/main" val="2606763426"/>
                    </a:ext>
                  </a:extLst>
                </a:gridCol>
                <a:gridCol w="899273">
                  <a:extLst>
                    <a:ext uri="{9D8B030D-6E8A-4147-A177-3AD203B41FA5}">
                      <a16:colId xmlns:a16="http://schemas.microsoft.com/office/drawing/2014/main" val="3583693497"/>
                    </a:ext>
                  </a:extLst>
                </a:gridCol>
                <a:gridCol w="2244619">
                  <a:extLst>
                    <a:ext uri="{9D8B030D-6E8A-4147-A177-3AD203B41FA5}">
                      <a16:colId xmlns:a16="http://schemas.microsoft.com/office/drawing/2014/main" val="4058360713"/>
                    </a:ext>
                  </a:extLst>
                </a:gridCol>
                <a:gridCol w="1058237">
                  <a:extLst>
                    <a:ext uri="{9D8B030D-6E8A-4147-A177-3AD203B41FA5}">
                      <a16:colId xmlns:a16="http://schemas.microsoft.com/office/drawing/2014/main" val="1525326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67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Arts &amp; Entertainment (71)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48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Lessors of Real Estate (531)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6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53963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B599E7-29D2-02C3-2ED6-9BCFF03AE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597905"/>
              </p:ext>
            </p:extLst>
          </p:nvPr>
        </p:nvGraphicFramePr>
        <p:xfrm>
          <a:off x="838200" y="5751195"/>
          <a:ext cx="99085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232">
                  <a:extLst>
                    <a:ext uri="{9D8B030D-6E8A-4147-A177-3AD203B41FA5}">
                      <a16:colId xmlns:a16="http://schemas.microsoft.com/office/drawing/2014/main" val="4261713078"/>
                    </a:ext>
                  </a:extLst>
                </a:gridCol>
                <a:gridCol w="991988">
                  <a:extLst>
                    <a:ext uri="{9D8B030D-6E8A-4147-A177-3AD203B41FA5}">
                      <a16:colId xmlns:a16="http://schemas.microsoft.com/office/drawing/2014/main" val="458011203"/>
                    </a:ext>
                  </a:extLst>
                </a:gridCol>
                <a:gridCol w="2147299">
                  <a:extLst>
                    <a:ext uri="{9D8B030D-6E8A-4147-A177-3AD203B41FA5}">
                      <a16:colId xmlns:a16="http://schemas.microsoft.com/office/drawing/2014/main" val="3162170187"/>
                    </a:ext>
                  </a:extLst>
                </a:gridCol>
                <a:gridCol w="971193">
                  <a:extLst>
                    <a:ext uri="{9D8B030D-6E8A-4147-A177-3AD203B41FA5}">
                      <a16:colId xmlns:a16="http://schemas.microsoft.com/office/drawing/2014/main" val="4150533584"/>
                    </a:ext>
                  </a:extLst>
                </a:gridCol>
                <a:gridCol w="2339829">
                  <a:extLst>
                    <a:ext uri="{9D8B030D-6E8A-4147-A177-3AD203B41FA5}">
                      <a16:colId xmlns:a16="http://schemas.microsoft.com/office/drawing/2014/main" val="692254350"/>
                    </a:ext>
                  </a:extLst>
                </a:gridCol>
                <a:gridCol w="963027">
                  <a:extLst>
                    <a:ext uri="{9D8B030D-6E8A-4147-A177-3AD203B41FA5}">
                      <a16:colId xmlns:a16="http://schemas.microsoft.com/office/drawing/2014/main" val="2781492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0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 (237990)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billion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66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66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33D1-1C6B-74B6-52ED-6F87FB57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56B59-FE7B-4B53-93AE-43C55EBB81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Capital (machines, buildings, tools, etc.) </a:t>
                </a:r>
                <a:r>
                  <a:rPr lang="en-US" b="1" dirty="0"/>
                  <a:t>deteriorates</a:t>
                </a:r>
                <a:r>
                  <a:rPr lang="en-US" dirty="0"/>
                  <a:t> over time which is called depreciation</a:t>
                </a:r>
              </a:p>
              <a:p>
                <a:pPr lvl="1"/>
                <a:r>
                  <a:rPr lang="en-US" dirty="0"/>
                  <a:t>GDP is gross domestic product because it measured before accounting for depreciation</a:t>
                </a:r>
              </a:p>
              <a:p>
                <a:pPr lvl="1"/>
                <a:r>
                  <a:rPr lang="en-US" dirty="0"/>
                  <a:t>Note: there are different rates of deteriorations that we’ll cover later</a:t>
                </a:r>
              </a:p>
              <a:p>
                <a:pPr lvl="1"/>
                <a:r>
                  <a:rPr lang="en-US" dirty="0"/>
                  <a:t>We’ll cover more about depreciation in Week 2</a:t>
                </a:r>
              </a:p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Zak’s Transportation Company owns a fleet of taxis</a:t>
                </a:r>
              </a:p>
              <a:p>
                <a:pPr lvl="1"/>
                <a:r>
                  <a:rPr lang="en-US" dirty="0"/>
                  <a:t>At the beginning of the year, the fleet is worth $1,000</a:t>
                </a:r>
              </a:p>
              <a:p>
                <a:pPr lvl="1"/>
                <a:r>
                  <a:rPr lang="en-US" dirty="0"/>
                  <a:t>The taxi depreciates completely in 5 years</a:t>
                </a:r>
              </a:p>
              <a:p>
                <a:pPr lvl="1"/>
                <a:r>
                  <a:rPr lang="en-US" dirty="0"/>
                  <a:t>Annual depreciation is estimated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𝑦𝑟𝑠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=$200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Wages are $200 and Revenue is $500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56B59-FE7B-4B53-93AE-43C55EBB81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440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33D1-1C6B-74B6-52ED-6F87FB57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6B59-FE7B-4B53-93AE-43C55EBB8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544"/>
            <a:ext cx="10515600" cy="4882419"/>
          </a:xfrm>
        </p:spPr>
        <p:txBody>
          <a:bodyPr>
            <a:normAutofit/>
          </a:bodyPr>
          <a:lstStyle/>
          <a:p>
            <a:r>
              <a:rPr lang="en-US" dirty="0"/>
              <a:t>Taxi Example</a:t>
            </a:r>
          </a:p>
          <a:p>
            <a:pPr lvl="1"/>
            <a:r>
              <a:rPr lang="en-US" dirty="0"/>
              <a:t>When the company computes profits it knows its fleet has lost value over the year, so it subtracts depreciation</a:t>
            </a:r>
          </a:p>
          <a:p>
            <a:pPr lvl="1"/>
            <a:r>
              <a:rPr lang="en-US" dirty="0"/>
              <a:t>We need a before-depreciation measure, so we add depreciation back in</a:t>
            </a:r>
          </a:p>
          <a:p>
            <a:pPr lvl="1"/>
            <a:r>
              <a:rPr lang="en-US" dirty="0"/>
              <a:t>Our income measure needs to be consistent with our production measure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AFEFF6-AFBF-F04E-B6DA-51039CBA5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088945"/>
              </p:ext>
            </p:extLst>
          </p:nvPr>
        </p:nvGraphicFramePr>
        <p:xfrm>
          <a:off x="844193" y="3345180"/>
          <a:ext cx="971335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676">
                  <a:extLst>
                    <a:ext uri="{9D8B030D-6E8A-4147-A177-3AD203B41FA5}">
                      <a16:colId xmlns:a16="http://schemas.microsoft.com/office/drawing/2014/main" val="3139128376"/>
                    </a:ext>
                  </a:extLst>
                </a:gridCol>
                <a:gridCol w="852755">
                  <a:extLst>
                    <a:ext uri="{9D8B030D-6E8A-4147-A177-3AD203B41FA5}">
                      <a16:colId xmlns:a16="http://schemas.microsoft.com/office/drawing/2014/main" val="3500084866"/>
                    </a:ext>
                  </a:extLst>
                </a:gridCol>
                <a:gridCol w="2979506">
                  <a:extLst>
                    <a:ext uri="{9D8B030D-6E8A-4147-A177-3AD203B41FA5}">
                      <a16:colId xmlns:a16="http://schemas.microsoft.com/office/drawing/2014/main" val="568249050"/>
                    </a:ext>
                  </a:extLst>
                </a:gridCol>
                <a:gridCol w="791110">
                  <a:extLst>
                    <a:ext uri="{9D8B030D-6E8A-4147-A177-3AD203B41FA5}">
                      <a16:colId xmlns:a16="http://schemas.microsoft.com/office/drawing/2014/main" val="402325764"/>
                    </a:ext>
                  </a:extLst>
                </a:gridCol>
                <a:gridCol w="2137025">
                  <a:extLst>
                    <a:ext uri="{9D8B030D-6E8A-4147-A177-3AD203B41FA5}">
                      <a16:colId xmlns:a16="http://schemas.microsoft.com/office/drawing/2014/main" val="672680638"/>
                    </a:ext>
                  </a:extLst>
                </a:gridCol>
                <a:gridCol w="760286">
                  <a:extLst>
                    <a:ext uri="{9D8B030D-6E8A-4147-A177-3AD203B41FA5}">
                      <a16:colId xmlns:a16="http://schemas.microsoft.com/office/drawing/2014/main" val="1696494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9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Taxi Service (485310)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3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85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369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Profit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67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89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36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97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42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0583-5050-858E-09B6-724C1E99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Non-Market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CCA41-8D5A-D6CF-194C-0F43B94D5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184"/>
            <a:ext cx="10515600" cy="4682779"/>
          </a:xfrm>
        </p:spPr>
        <p:txBody>
          <a:bodyPr/>
          <a:lstStyle/>
          <a:p>
            <a:r>
              <a:rPr lang="en-US" dirty="0"/>
              <a:t>Non-market activities are usually not included in GDP</a:t>
            </a:r>
          </a:p>
          <a:p>
            <a:pPr lvl="1"/>
            <a:r>
              <a:rPr lang="en-US" dirty="0"/>
              <a:t>An exception is housing services and imputed owner-occupied income</a:t>
            </a:r>
          </a:p>
          <a:p>
            <a:pPr lvl="1"/>
            <a:r>
              <a:rPr lang="en-US" dirty="0"/>
              <a:t>We usually only measure an activity if it is sold on the market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Mary mows Andy’s lawn for $25. Andy takes care of Mary’s kids for $25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Andy mows his own lawn.  Mary takes care of her own kids.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B7EB5F-7974-DC5A-806A-596E4D994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33169"/>
              </p:ext>
            </p:extLst>
          </p:nvPr>
        </p:nvGraphicFramePr>
        <p:xfrm>
          <a:off x="953213" y="3880456"/>
          <a:ext cx="89941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237">
                  <a:extLst>
                    <a:ext uri="{9D8B030D-6E8A-4147-A177-3AD203B41FA5}">
                      <a16:colId xmlns:a16="http://schemas.microsoft.com/office/drawing/2014/main" val="4145234012"/>
                    </a:ext>
                  </a:extLst>
                </a:gridCol>
                <a:gridCol w="936652">
                  <a:extLst>
                    <a:ext uri="{9D8B030D-6E8A-4147-A177-3AD203B41FA5}">
                      <a16:colId xmlns:a16="http://schemas.microsoft.com/office/drawing/2014/main" val="2232742784"/>
                    </a:ext>
                  </a:extLst>
                </a:gridCol>
                <a:gridCol w="2008598">
                  <a:extLst>
                    <a:ext uri="{9D8B030D-6E8A-4147-A177-3AD203B41FA5}">
                      <a16:colId xmlns:a16="http://schemas.microsoft.com/office/drawing/2014/main" val="1645951793"/>
                    </a:ext>
                  </a:extLst>
                </a:gridCol>
                <a:gridCol w="749321">
                  <a:extLst>
                    <a:ext uri="{9D8B030D-6E8A-4147-A177-3AD203B41FA5}">
                      <a16:colId xmlns:a16="http://schemas.microsoft.com/office/drawing/2014/main" val="736756813"/>
                    </a:ext>
                  </a:extLst>
                </a:gridCol>
                <a:gridCol w="1946155">
                  <a:extLst>
                    <a:ext uri="{9D8B030D-6E8A-4147-A177-3AD203B41FA5}">
                      <a16:colId xmlns:a16="http://schemas.microsoft.com/office/drawing/2014/main" val="1466693587"/>
                    </a:ext>
                  </a:extLst>
                </a:gridCol>
                <a:gridCol w="874206">
                  <a:extLst>
                    <a:ext uri="{9D8B030D-6E8A-4147-A177-3AD203B41FA5}">
                      <a16:colId xmlns:a16="http://schemas.microsoft.com/office/drawing/2014/main" val="4062804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96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Gardening (561730)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55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Babysitting (624410)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0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45096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E18182-9D7C-772A-7395-8151CFB1A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03608"/>
              </p:ext>
            </p:extLst>
          </p:nvPr>
        </p:nvGraphicFramePr>
        <p:xfrm>
          <a:off x="953213" y="6012979"/>
          <a:ext cx="89941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09">
                  <a:extLst>
                    <a:ext uri="{9D8B030D-6E8A-4147-A177-3AD203B41FA5}">
                      <a16:colId xmlns:a16="http://schemas.microsoft.com/office/drawing/2014/main" val="3031271901"/>
                    </a:ext>
                  </a:extLst>
                </a:gridCol>
                <a:gridCol w="678094">
                  <a:extLst>
                    <a:ext uri="{9D8B030D-6E8A-4147-A177-3AD203B41FA5}">
                      <a16:colId xmlns:a16="http://schemas.microsoft.com/office/drawing/2014/main" val="286420456"/>
                    </a:ext>
                  </a:extLst>
                </a:gridCol>
                <a:gridCol w="2219218">
                  <a:extLst>
                    <a:ext uri="{9D8B030D-6E8A-4147-A177-3AD203B41FA5}">
                      <a16:colId xmlns:a16="http://schemas.microsoft.com/office/drawing/2014/main" val="1583027473"/>
                    </a:ext>
                  </a:extLst>
                </a:gridCol>
                <a:gridCol w="680091">
                  <a:extLst>
                    <a:ext uri="{9D8B030D-6E8A-4147-A177-3AD203B41FA5}">
                      <a16:colId xmlns:a16="http://schemas.microsoft.com/office/drawing/2014/main" val="923803984"/>
                    </a:ext>
                  </a:extLst>
                </a:gridCol>
                <a:gridCol w="2227496">
                  <a:extLst>
                    <a:ext uri="{9D8B030D-6E8A-4147-A177-3AD203B41FA5}">
                      <a16:colId xmlns:a16="http://schemas.microsoft.com/office/drawing/2014/main" val="850896902"/>
                    </a:ext>
                  </a:extLst>
                </a:gridCol>
                <a:gridCol w="770560">
                  <a:extLst>
                    <a:ext uri="{9D8B030D-6E8A-4147-A177-3AD203B41FA5}">
                      <a16:colId xmlns:a16="http://schemas.microsoft.com/office/drawing/2014/main" val="24149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48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6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853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37AC-0729-87BA-F7D1-359BC4E1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6DF91-134D-41BD-E513-C07583F52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E9AB-7E44-8B1F-7850-CF2A6DCE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Comparisons of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5E475-5037-7253-14BF-077FFFAE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ways to compare GDP</a:t>
            </a:r>
          </a:p>
          <a:p>
            <a:pPr lvl="1"/>
            <a:r>
              <a:rPr lang="en-US" dirty="0"/>
              <a:t>Compare GDP across countries (at a point in time or across time)</a:t>
            </a:r>
          </a:p>
          <a:p>
            <a:pPr lvl="1"/>
            <a:r>
              <a:rPr lang="en-US" dirty="0"/>
              <a:t>Compare GDP within a country over time</a:t>
            </a:r>
          </a:p>
          <a:p>
            <a:r>
              <a:rPr lang="en-US" dirty="0"/>
              <a:t>Problem</a:t>
            </a:r>
          </a:p>
          <a:p>
            <a:pPr lvl="1"/>
            <a:r>
              <a:rPr lang="en-US" dirty="0"/>
              <a:t>We we </a:t>
            </a:r>
            <a:r>
              <a:rPr lang="en-US"/>
              <a:t>measure GDP </a:t>
            </a:r>
            <a:r>
              <a:rPr lang="en-US" dirty="0"/>
              <a:t>in the US, it is measured in US Dollars</a:t>
            </a:r>
          </a:p>
          <a:p>
            <a:pPr lvl="1"/>
            <a:r>
              <a:rPr lang="en-US" dirty="0"/>
              <a:t>The amount of goods and services you get for one dollar is not the same across countries (purchasing parity) or across time (inflation)</a:t>
            </a:r>
          </a:p>
          <a:p>
            <a:r>
              <a:rPr lang="en-US" dirty="0"/>
              <a:t>Nominal GDP</a:t>
            </a:r>
          </a:p>
          <a:p>
            <a:pPr lvl="1"/>
            <a:r>
              <a:rPr lang="en-US" dirty="0"/>
              <a:t>The total value of goods and services provided valued in units at time of production</a:t>
            </a:r>
          </a:p>
          <a:p>
            <a:r>
              <a:rPr lang="en-US" dirty="0"/>
              <a:t>Real GDP</a:t>
            </a:r>
          </a:p>
          <a:p>
            <a:pPr lvl="1"/>
            <a:r>
              <a:rPr lang="en-US" dirty="0"/>
              <a:t>The total value of goods and services produced, valued in units that are comparable across time, such as 2019 dollars; we deflate our measures to compare 2023 to 2019</a:t>
            </a:r>
          </a:p>
        </p:txBody>
      </p:sp>
    </p:spTree>
    <p:extLst>
      <p:ext uri="{BB962C8B-B14F-4D97-AF65-F5344CB8AC3E}">
        <p14:creationId xmlns:p14="http://schemas.microsoft.com/office/powerpoint/2010/main" val="271383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EF12-D7E0-4324-73C5-74930B7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7E4E-8163-C501-79F0-B8C5AF44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Questions that we will assess to understanding the aggregate economy in the short-run and long-run</a:t>
            </a:r>
          </a:p>
          <a:p>
            <a:r>
              <a:rPr lang="en-US" dirty="0"/>
              <a:t>How do we measure economic activity and what isn’t included?</a:t>
            </a:r>
          </a:p>
          <a:p>
            <a:r>
              <a:rPr lang="en-US" dirty="0"/>
              <a:t>Why do some countries grow and why does growth differ?</a:t>
            </a:r>
          </a:p>
          <a:p>
            <a:r>
              <a:rPr lang="en-US" dirty="0"/>
              <a:t>How do people make consumption, investment, and labor decisions?</a:t>
            </a:r>
          </a:p>
          <a:p>
            <a:r>
              <a:rPr lang="en-US" dirty="0"/>
              <a:t>What determines inflation and unemployment</a:t>
            </a:r>
          </a:p>
          <a:p>
            <a:r>
              <a:rPr lang="en-US" dirty="0"/>
              <a:t>Why are there expansions and recessions in the economy?</a:t>
            </a:r>
          </a:p>
          <a:p>
            <a:r>
              <a:rPr lang="en-US" dirty="0"/>
              <a:t>How does government monetary and fiscal policy affect economic activity?</a:t>
            </a:r>
          </a:p>
          <a:p>
            <a:r>
              <a:rPr lang="en-US" dirty="0"/>
              <a:t>How does open economy impact economic activity?</a:t>
            </a:r>
          </a:p>
        </p:txBody>
      </p:sp>
    </p:spTree>
    <p:extLst>
      <p:ext uri="{BB962C8B-B14F-4D97-AF65-F5344CB8AC3E}">
        <p14:creationId xmlns:p14="http://schemas.microsoft.com/office/powerpoint/2010/main" val="2636513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35E67-6EE8-B9DE-B124-63E8515B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FDE23-5CC0-0B0B-78F1-6207A3A8A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There are three ways we can calculate Real GDP</a:t>
            </a:r>
          </a:p>
          <a:p>
            <a:pPr lvl="1"/>
            <a:r>
              <a:rPr lang="en-US" dirty="0"/>
              <a:t>Base year prices</a:t>
            </a:r>
          </a:p>
          <a:p>
            <a:pPr lvl="1"/>
            <a:r>
              <a:rPr lang="en-US" dirty="0"/>
              <a:t>Final year prices</a:t>
            </a:r>
          </a:p>
          <a:p>
            <a:pPr lvl="1"/>
            <a:r>
              <a:rPr lang="en-US" dirty="0"/>
              <a:t>Chained prices</a:t>
            </a:r>
          </a:p>
          <a:p>
            <a:r>
              <a:rPr lang="en-US" dirty="0"/>
              <a:t>What if we don’t use deflators?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Output did not change, but prices grew; there was no growth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3E369C-1192-72A3-BCA7-95A365D97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837751"/>
              </p:ext>
            </p:extLst>
          </p:nvPr>
        </p:nvGraphicFramePr>
        <p:xfrm>
          <a:off x="838200" y="4001294"/>
          <a:ext cx="94565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688">
                  <a:extLst>
                    <a:ext uri="{9D8B030D-6E8A-4147-A177-3AD203B41FA5}">
                      <a16:colId xmlns:a16="http://schemas.microsoft.com/office/drawing/2014/main" val="3009268719"/>
                    </a:ext>
                  </a:extLst>
                </a:gridCol>
                <a:gridCol w="1148566">
                  <a:extLst>
                    <a:ext uri="{9D8B030D-6E8A-4147-A177-3AD203B41FA5}">
                      <a16:colId xmlns:a16="http://schemas.microsoft.com/office/drawing/2014/main" val="1964288086"/>
                    </a:ext>
                  </a:extLst>
                </a:gridCol>
                <a:gridCol w="3875497">
                  <a:extLst>
                    <a:ext uri="{9D8B030D-6E8A-4147-A177-3AD203B41FA5}">
                      <a16:colId xmlns:a16="http://schemas.microsoft.com/office/drawing/2014/main" val="2584700631"/>
                    </a:ext>
                  </a:extLst>
                </a:gridCol>
                <a:gridCol w="852757">
                  <a:extLst>
                    <a:ext uri="{9D8B030D-6E8A-4147-A177-3AD203B41FA5}">
                      <a16:colId xmlns:a16="http://schemas.microsoft.com/office/drawing/2014/main" val="179552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62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(50 balls, $10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(50 balls, $20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91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 (10 teachers, $100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Education (10 teachers, $200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6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976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400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0854-64EF-3400-1223-92847005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Base Year in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ED3B1-5EF6-6698-9AD5-FEC084600B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compare output between two year by setting the prices to the base year</a:t>
                </a:r>
              </a:p>
              <a:p>
                <a:pPr lvl="1"/>
                <a:r>
                  <a:rPr lang="en-US" dirty="0"/>
                  <a:t>We set the prices to the base year or year 0 to measure the value of all goods and services</a:t>
                </a:r>
              </a:p>
              <a:p>
                <a:pPr lvl="1"/>
                <a:r>
                  <a:rPr lang="en-US" b="0" dirty="0"/>
                  <a:t>General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real GDP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real GDP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price of a certain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the base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quantity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produced in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base 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year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ED3B1-5EF6-6698-9AD5-FEC084600B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483" b="-21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638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0476-BE77-8D7B-73F1-D2F3D917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Base Year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087BA-D6BD-B12F-A019-DA0EFB64C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285"/>
                <a:ext cx="10515600" cy="4779678"/>
              </a:xfrm>
            </p:spPr>
            <p:txBody>
              <a:bodyPr/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We have the following production in nominal dollars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the prices to the base year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𝑔𝑟𝑜𝑤𝑡h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2,500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1,500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−1=70%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you think of a potential issue with this?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5087BA-D6BD-B12F-A019-DA0EFB64C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285"/>
                <a:ext cx="10515600" cy="4779678"/>
              </a:xfrm>
              <a:blipFill>
                <a:blip r:embed="rId2"/>
                <a:stretch>
                  <a:fillRect l="-108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E91449-0911-F0EB-A024-388C67AF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72661"/>
              </p:ext>
            </p:extLst>
          </p:nvPr>
        </p:nvGraphicFramePr>
        <p:xfrm>
          <a:off x="984035" y="2309529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F1D2FC-D18A-8722-A464-21EA30BC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93790"/>
              </p:ext>
            </p:extLst>
          </p:nvPr>
        </p:nvGraphicFramePr>
        <p:xfrm>
          <a:off x="984035" y="5374640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$1,000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89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0476-BE77-8D7B-73F1-D2F3D917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Base Year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087BA-D6BD-B12F-A019-DA0EFB64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464"/>
            <a:ext cx="10515600" cy="4810500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We have the following production in nominal dollars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Set the prices to the base year </a:t>
            </a:r>
          </a:p>
          <a:p>
            <a:pPr lvl="1"/>
            <a:r>
              <a:rPr lang="en-US" dirty="0"/>
              <a:t>BLS makes quality adjustments to the PPI &amp; CPI to look at only price changes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E91449-0911-F0EB-A024-388C67AFB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12142"/>
              </p:ext>
            </p:extLst>
          </p:nvPr>
        </p:nvGraphicFramePr>
        <p:xfrm>
          <a:off x="984035" y="2324312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F1D2FC-D18A-8722-A464-21EA30BC9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224378"/>
              </p:ext>
            </p:extLst>
          </p:nvPr>
        </p:nvGraphicFramePr>
        <p:xfrm>
          <a:off x="984035" y="5248132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2017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$50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$1,000)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$1,000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216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E60E-B2EE-A5D9-4393-C6D3D97E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Final Year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E325C-7141-5659-4A61-E0AED1D18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This is similar to base year price methodology, but we use the final year prices instead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𝐺𝑟𝑜𝑤𝑡h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1,860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1,200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−1=55%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Notice:</a:t>
                </a:r>
              </a:p>
              <a:p>
                <a:pPr lvl="1"/>
                <a:r>
                  <a:rPr lang="en-US" dirty="0"/>
                  <a:t>Using base year prices growth was 70%, but 55% in final year prices</a:t>
                </a:r>
              </a:p>
              <a:p>
                <a:pPr lvl="1"/>
                <a:r>
                  <a:rPr lang="en-US" dirty="0"/>
                  <a:t>Manufacturing doubled in output, but prices fells</a:t>
                </a:r>
              </a:p>
              <a:p>
                <a:pPr lvl="1"/>
                <a:r>
                  <a:rPr lang="en-US" dirty="0"/>
                  <a:t>Agriculture output grew 10%, but prices grew more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9E325C-7141-5659-4A61-E0AED1D18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B4112C-881B-FB8B-A2E3-D15C9469F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25778"/>
              </p:ext>
            </p:extLst>
          </p:nvPr>
        </p:nvGraphicFramePr>
        <p:xfrm>
          <a:off x="838200" y="2687320"/>
          <a:ext cx="993739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2929">
                  <a:extLst>
                    <a:ext uri="{9D8B030D-6E8A-4147-A177-3AD203B41FA5}">
                      <a16:colId xmlns:a16="http://schemas.microsoft.com/office/drawing/2014/main" val="4162237005"/>
                    </a:ext>
                  </a:extLst>
                </a:gridCol>
                <a:gridCol w="795768">
                  <a:extLst>
                    <a:ext uri="{9D8B030D-6E8A-4147-A177-3AD203B41FA5}">
                      <a16:colId xmlns:a16="http://schemas.microsoft.com/office/drawing/2014/main" val="4131814219"/>
                    </a:ext>
                  </a:extLst>
                </a:gridCol>
                <a:gridCol w="4160799">
                  <a:extLst>
                    <a:ext uri="{9D8B030D-6E8A-4147-A177-3AD203B41FA5}">
                      <a16:colId xmlns:a16="http://schemas.microsoft.com/office/drawing/2014/main" val="3987801273"/>
                    </a:ext>
                  </a:extLst>
                </a:gridCol>
                <a:gridCol w="807898">
                  <a:extLst>
                    <a:ext uri="{9D8B030D-6E8A-4147-A177-3AD203B41FA5}">
                      <a16:colId xmlns:a16="http://schemas.microsoft.com/office/drawing/2014/main" val="313596243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(2017)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Production (2018) in 2018 dollars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8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(10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Agriculture (11 tons of wheat, $60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48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 (1 computer, $600)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Manufacturing (2 computers, $600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9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(2017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(2018 dollars)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28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5D7C-A60D-D90E-2D10-FE1CB163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Chained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E7876-639B-5F42-EB15-A399D9D5E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Growth between two time periods</a:t>
                </a:r>
              </a:p>
              <a:p>
                <a:pPr lvl="1"/>
                <a:r>
                  <a:rPr lang="en-US" dirty="0"/>
                  <a:t>Base Year: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Final Year: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general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Another alternative: Real GDP in Chained Prices</a:t>
                </a:r>
              </a:p>
              <a:p>
                <a:pPr lvl="1"/>
                <a:r>
                  <a:rPr lang="en-US" dirty="0"/>
                  <a:t>Neither Base or Final year appears to be preferable</a:t>
                </a:r>
              </a:p>
              <a:p>
                <a:pPr lvl="1"/>
                <a:r>
                  <a:rPr lang="en-US" dirty="0"/>
                  <a:t>What we can do is to take an average of the two growth rates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E7876-639B-5F42-EB15-A399D9D5E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4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E8A1-7945-43A7-6E5F-4BFBF058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GDP in Chained Prices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FA1E-232A-B4BE-E747-47516D521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Chained Prices </a:t>
                </a:r>
              </a:p>
              <a:p>
                <a:pPr lvl="1"/>
                <a:r>
                  <a:rPr lang="en-US" dirty="0"/>
                  <a:t>Comes from the fact that the estimate of real GDP in any given year will be the result of a chain of calculations linking that year to the base year</a:t>
                </a:r>
              </a:p>
              <a:p>
                <a:r>
                  <a:rPr lang="en-US" dirty="0"/>
                  <a:t>Chained Prices Growth Rates</a:t>
                </a:r>
              </a:p>
              <a:p>
                <a:pPr lvl="1"/>
                <a:r>
                  <a:rPr lang="en-US" dirty="0"/>
                  <a:t>Calculate the growth rates between two years using base and final year prices</a:t>
                </a:r>
              </a:p>
              <a:p>
                <a:pPr lvl="1"/>
                <a:r>
                  <a:rPr lang="en-US" dirty="0"/>
                  <a:t>Compute real GDP in year 1 by adding the average growth rate to year 0 GDP</a:t>
                </a:r>
              </a:p>
              <a:p>
                <a:pPr lvl="1"/>
                <a:r>
                  <a:rPr lang="en-US" dirty="0"/>
                  <a:t>Repeat this process for years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4, 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being the new base year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being the final year</a:t>
                </a:r>
              </a:p>
              <a:p>
                <a:r>
                  <a:rPr lang="en-US" dirty="0"/>
                  <a:t>Real GDP in Chained Prices</a:t>
                </a:r>
              </a:p>
              <a:p>
                <a:pPr lvl="1"/>
                <a:r>
                  <a:rPr lang="en-US" b="0" dirty="0"/>
                  <a:t>Base year growth: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Final year growth: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Average geometri</a:t>
                </a:r>
                <a:r>
                  <a:rPr lang="en-US" dirty="0"/>
                  <a:t>c </a:t>
                </a:r>
                <a:r>
                  <a:rPr lang="en-US" b="0" dirty="0"/>
                  <a:t>growth: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b="0" dirty="0"/>
                  <a:t>Real GDP one year ahead: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BEFA1E-232A-B4BE-E747-47516D521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1206"/>
              </a:xfrm>
              <a:blipFill>
                <a:blip r:embed="rId2"/>
                <a:stretch>
                  <a:fillRect l="-965" t="-237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928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033-B6A5-4900-F8CB-CC9E8FD3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comparisons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7F669-602F-1B17-D7C0-6F742F02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make comparisons across countries when GDP is measured in the countries currency?</a:t>
            </a:r>
          </a:p>
          <a:p>
            <a:pPr lvl="1"/>
            <a:r>
              <a:rPr lang="en-US" dirty="0"/>
              <a:t>Market Exchange Rates</a:t>
            </a:r>
          </a:p>
          <a:p>
            <a:pPr lvl="1"/>
            <a:r>
              <a:rPr lang="en-US" dirty="0"/>
              <a:t>Purchasing Power Parity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Who produced more and who has a higher GDP per capita?</a:t>
            </a:r>
          </a:p>
          <a:p>
            <a:pPr lvl="1"/>
            <a:r>
              <a:rPr lang="en-US" dirty="0"/>
              <a:t>We cannot tell since production is in different units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C4FCC0-B879-058E-30C6-F1FD64590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482717"/>
              </p:ext>
            </p:extLst>
          </p:nvPr>
        </p:nvGraphicFramePr>
        <p:xfrm>
          <a:off x="838200" y="3606704"/>
          <a:ext cx="936403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564">
                  <a:extLst>
                    <a:ext uri="{9D8B030D-6E8A-4147-A177-3AD203B41FA5}">
                      <a16:colId xmlns:a16="http://schemas.microsoft.com/office/drawing/2014/main" val="3241757565"/>
                    </a:ext>
                  </a:extLst>
                </a:gridCol>
                <a:gridCol w="4204128">
                  <a:extLst>
                    <a:ext uri="{9D8B030D-6E8A-4147-A177-3AD203B41FA5}">
                      <a16:colId xmlns:a16="http://schemas.microsoft.com/office/drawing/2014/main" val="163408498"/>
                    </a:ext>
                  </a:extLst>
                </a:gridCol>
                <a:gridCol w="3121346">
                  <a:extLst>
                    <a:ext uri="{9D8B030D-6E8A-4147-A177-3AD203B41FA5}">
                      <a16:colId xmlns:a16="http://schemas.microsoft.com/office/drawing/2014/main" val="899426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(US Dollars) 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Mexico (Pesos)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727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20.5 trillion dollars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23.5 trillion pesos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6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327 million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87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GDP Per Capita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$62,700 per person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$185,000 pesos per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887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486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8038-77A7-D5A1-19BB-81C7BDB66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E050-E81F-4842-2A14-F869FA927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1817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One method for compare production is to use exchange rates</a:t>
                </a:r>
              </a:p>
              <a:p>
                <a:pPr lvl="1"/>
                <a:r>
                  <a:rPr lang="en-US" dirty="0"/>
                  <a:t>In 2018, you could trade about 1 US dollar for 19 Mexican pesos</a:t>
                </a:r>
              </a:p>
              <a:p>
                <a:pPr lvl="1"/>
                <a:r>
                  <a:rPr lang="en-US" dirty="0"/>
                  <a:t>Or, in 2018, you could trade 1 Mexican pesos for 0.053 US dollars</a:t>
                </a:r>
              </a:p>
              <a:p>
                <a:r>
                  <a:rPr lang="en-US" dirty="0"/>
                  <a:t>Compare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𝐷𝑜𝑙𝑙𝑎𝑟𝑠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𝐸𝑥𝑐h𝑎𝑛𝑔𝑒𝑅𝑎𝑡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𝑑𝑜𝑙𝑙𝑎𝑟𝑠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𝑝𝑒𝑠𝑜𝑠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𝑀𝑒𝑥𝑖𝑐𝑎𝑛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𝑃𝑒𝑠𝑜𝑠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2018</a:t>
                </a:r>
              </a:p>
              <a:p>
                <a:pPr lvl="1"/>
                <a:r>
                  <a:rPr lang="en-US" dirty="0"/>
                  <a:t>US GDP was 20.5 trillion US dollars</a:t>
                </a:r>
              </a:p>
              <a:p>
                <a:pPr lvl="1"/>
                <a:r>
                  <a:rPr lang="en-US" dirty="0"/>
                  <a:t>Mexico’s GDP was 1.24 trillion US Dollars </a:t>
                </a:r>
              </a:p>
              <a:p>
                <a:r>
                  <a:rPr lang="en-US" dirty="0"/>
                  <a:t>Drawback</a:t>
                </a:r>
              </a:p>
              <a:p>
                <a:pPr lvl="1"/>
                <a:r>
                  <a:rPr lang="en-US" dirty="0"/>
                  <a:t>Doesn’t account for how prices differ between countries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E050-E81F-4842-2A14-F869FA927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18179" cy="4351338"/>
              </a:xfrm>
              <a:blipFill>
                <a:blip r:embed="rId2"/>
                <a:stretch>
                  <a:fillRect l="-921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518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0D56-8242-B0EC-CD75-46E38D69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Power Parity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52577"/>
              </a:xfrm>
            </p:spPr>
            <p:txBody>
              <a:bodyPr/>
              <a:lstStyle/>
              <a:p>
                <a:r>
                  <a:rPr lang="en-US" dirty="0"/>
                  <a:t>Another method to compare GDP is purchasing power parity</a:t>
                </a:r>
              </a:p>
              <a:p>
                <a:pPr lvl="1"/>
                <a:r>
                  <a:rPr lang="en-US" dirty="0"/>
                  <a:t>We can look up an equivalent good in the US, see its price and value the foreign goods at their US price</a:t>
                </a:r>
              </a:p>
              <a:p>
                <a:r>
                  <a:rPr lang="en-US" dirty="0"/>
                  <a:t>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𝐹𝑜𝑟𝑒𝑖𝑔𝑛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𝑐𝑜𝑢𝑛𝑡𝑟𝑦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𝐷𝑜𝑙𝑙𝑎𝑟𝑠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𝑃𝑃𝑃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Purchase Power Parity</a:t>
                </a:r>
              </a:p>
              <a:p>
                <a:pPr lvl="1"/>
                <a:r>
                  <a:rPr lang="en-US" dirty="0"/>
                  <a:t>Adjusts for the purchasing power of a dollar in different countries</a:t>
                </a:r>
              </a:p>
              <a:p>
                <a:r>
                  <a:rPr lang="en-US" dirty="0"/>
                  <a:t>Drawback</a:t>
                </a:r>
              </a:p>
              <a:p>
                <a:pPr lvl="1"/>
                <a:r>
                  <a:rPr lang="en-US" dirty="0"/>
                  <a:t>It is more difficult to figure out what US good is the correct equivalent good, not all goods are available in different countries</a:t>
                </a:r>
              </a:p>
              <a:p>
                <a:pPr lvl="1"/>
                <a:r>
                  <a:rPr lang="en-US" dirty="0"/>
                  <a:t>PPP does not account for production quality, location, or experience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52577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34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9CEE-A994-1127-DFD9-204A7DC4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CD77E-612B-159E-618B-F2E129814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Gross Domestic Product, GDP Accounting, and Value Added</a:t>
            </a:r>
          </a:p>
          <a:p>
            <a:r>
              <a:rPr lang="en-US" dirty="0"/>
              <a:t>Making Comparisons</a:t>
            </a:r>
          </a:p>
          <a:p>
            <a:r>
              <a:rPr lang="en-US" dirty="0"/>
              <a:t>The Human Development Index</a:t>
            </a:r>
          </a:p>
          <a:p>
            <a:r>
              <a:rPr lang="en-US" dirty="0"/>
              <a:t>Beyond GDP</a:t>
            </a:r>
          </a:p>
        </p:txBody>
      </p:sp>
    </p:spTree>
    <p:extLst>
      <p:ext uri="{BB962C8B-B14F-4D97-AF65-F5344CB8AC3E}">
        <p14:creationId xmlns:p14="http://schemas.microsoft.com/office/powerpoint/2010/main" val="683001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0D56-8242-B0EC-CD75-46E38D69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Power Parity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PPP Exchange Rate</a:t>
                </a:r>
              </a:p>
              <a:p>
                <a:pPr lvl="1"/>
                <a:r>
                  <a:rPr lang="en-US" dirty="0"/>
                  <a:t>What would market exchange rates need to be for GDP at market exchange rates and GDP at PPP to coincide?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𝑃𝑃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𝐸𝑥𝑐h𝑎𝑛𝑔𝑒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𝐷𝑜𝑙𝑙𝑎𝑟𝑠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𝑃𝑃𝑃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𝐺𝐷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𝑐𝑢𝑟𝑟𝑒𝑛𝑐𝑦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Big Mac Index</a:t>
                </a:r>
              </a:p>
              <a:p>
                <a:pPr lvl="1"/>
                <a:r>
                  <a:rPr lang="en-US" i="1" dirty="0"/>
                  <a:t>The Economist </a:t>
                </a:r>
                <a:r>
                  <a:rPr lang="en-US" dirty="0"/>
                  <a:t>produces an interest measure of PPP</a:t>
                </a:r>
              </a:p>
              <a:p>
                <a:pPr lvl="1"/>
                <a:r>
                  <a:rPr lang="en-US" dirty="0"/>
                  <a:t>They focus on a single good – a Big Mac – which has the benefit of being highly standardized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𝐵𝑖𝑔𝑀𝑎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𝐸𝑥𝑐h𝑎𝑛𝑔𝑒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𝐵𝑖𝑔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𝑑𝑜𝑙𝑙𝑎𝑟𝑠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𝐵𝑖𝑔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𝑀𝑎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𝐶𝑜𝑢𝑛𝑡𝑦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𝐹𝑜𝑟𝑒𝑖𝑔𝑛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𝑐𝑢𝑟𝑟𝑒𝑛𝑐𝑦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4D189C-D4ED-57C2-6E45-EAD823FA5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15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6AC1-B944-92AF-3D96-C4A67064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97352-D255-0B30-BFD5-A92AC016F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2</a:t>
            </a:r>
          </a:p>
        </p:txBody>
      </p:sp>
    </p:spTree>
    <p:extLst>
      <p:ext uri="{BB962C8B-B14F-4D97-AF65-F5344CB8AC3E}">
        <p14:creationId xmlns:p14="http://schemas.microsoft.com/office/powerpoint/2010/main" val="2171964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B471-3DED-87E4-A682-E672D647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F6D52-71D4-4F1D-5FE9-CBD3C99A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GDP tell us?</a:t>
            </a:r>
          </a:p>
          <a:p>
            <a:pPr lvl="1"/>
            <a:r>
              <a:rPr lang="en-US" dirty="0"/>
              <a:t>GDP measure how much output is produced (not consumption) in the market</a:t>
            </a:r>
          </a:p>
          <a:p>
            <a:pPr lvl="1"/>
            <a:r>
              <a:rPr lang="en-US" dirty="0"/>
              <a:t>GDP does not tell us directly about living standards</a:t>
            </a:r>
          </a:p>
          <a:p>
            <a:r>
              <a:rPr lang="en-US" dirty="0"/>
              <a:t>Other topics on well-being besides GDP</a:t>
            </a:r>
          </a:p>
          <a:p>
            <a:pPr lvl="1"/>
            <a:r>
              <a:rPr lang="en-US" dirty="0"/>
              <a:t>The Human Development Index</a:t>
            </a:r>
          </a:p>
          <a:p>
            <a:pPr lvl="1"/>
            <a:r>
              <a:rPr lang="en-US" dirty="0"/>
              <a:t>Living Standards</a:t>
            </a:r>
          </a:p>
          <a:p>
            <a:pPr lvl="1"/>
            <a:r>
              <a:rPr lang="en-US" dirty="0"/>
              <a:t>Consumption</a:t>
            </a:r>
          </a:p>
          <a:p>
            <a:pPr lvl="1"/>
            <a:r>
              <a:rPr lang="en-US" dirty="0"/>
              <a:t>Inequality and Risk Aversion</a:t>
            </a:r>
          </a:p>
          <a:p>
            <a:pPr lvl="1"/>
            <a:r>
              <a:rPr lang="en-US" dirty="0"/>
              <a:t>The Value of Leisure and Non-Market Activities</a:t>
            </a:r>
          </a:p>
        </p:txBody>
      </p:sp>
    </p:spTree>
    <p:extLst>
      <p:ext uri="{BB962C8B-B14F-4D97-AF65-F5344CB8AC3E}">
        <p14:creationId xmlns:p14="http://schemas.microsoft.com/office/powerpoint/2010/main" val="2080161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CB26-0313-F653-4941-02844D4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Development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FABA4-D52B-A044-188C-B6A983C9C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Human Development Index (HDI)</a:t>
            </a:r>
          </a:p>
          <a:p>
            <a:pPr lvl="1"/>
            <a:r>
              <a:rPr lang="en-US" dirty="0"/>
              <a:t>Is a measures of per capita income, life expectancy, and expected years of education</a:t>
            </a:r>
          </a:p>
          <a:p>
            <a:pPr lvl="1"/>
            <a:r>
              <a:rPr lang="en-US" dirty="0"/>
              <a:t>Other factors are harder (or subjective) to measures such as quality of the arts</a:t>
            </a:r>
          </a:p>
          <a:p>
            <a:r>
              <a:rPr lang="en-US" dirty="0"/>
              <a:t>The contents of the HDI</a:t>
            </a:r>
          </a:p>
          <a:p>
            <a:pPr lvl="1"/>
            <a:r>
              <a:rPr lang="en-US" dirty="0"/>
              <a:t>The logic is to have a comparable number between 0 and 1</a:t>
            </a:r>
          </a:p>
          <a:p>
            <a:pPr lvl="1"/>
            <a:r>
              <a:rPr lang="en-US" dirty="0"/>
              <a:t>Life expectancy for the healthiest countries is 80 years old and least healthiest is 40 years old</a:t>
            </a:r>
          </a:p>
          <a:p>
            <a:pPr lvl="1"/>
            <a:r>
              <a:rPr lang="en-US" dirty="0"/>
              <a:t>Education expectancy is between 0 and 18 years of life</a:t>
            </a:r>
          </a:p>
          <a:p>
            <a:pPr lvl="1"/>
            <a:r>
              <a:rPr lang="en-US" dirty="0"/>
              <a:t>Income index is GNP( (which is close but different from GDP) per capita that ranges between 400 and 75,000 US dollar (PPP)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B4A4A-2CC5-4666-0D68-5356011358C8}"/>
              </a:ext>
            </a:extLst>
          </p:cNvPr>
          <p:cNvSpPr txBox="1"/>
          <p:nvPr/>
        </p:nvSpPr>
        <p:spPr>
          <a:xfrm>
            <a:off x="92468" y="6169709"/>
            <a:ext cx="11815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*Note: GNP measures the goods and services produced by citizens of a country where they live within the country or are expatriates; it does not count the economic activity of nonresidents within a country. GDP measures total goods and services produced within a country where by citizens or nonresidents, but does not count expatriate activity</a:t>
            </a:r>
          </a:p>
        </p:txBody>
      </p:sp>
    </p:spTree>
    <p:extLst>
      <p:ext uri="{BB962C8B-B14F-4D97-AF65-F5344CB8AC3E}">
        <p14:creationId xmlns:p14="http://schemas.microsoft.com/office/powerpoint/2010/main" val="197456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CB26-0313-F653-4941-02844D4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Development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ABA4-D52B-A044-188C-B6A983C9C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Human Development Index (HDI)</a:t>
                </a:r>
              </a:p>
              <a:p>
                <a:pPr lvl="1"/>
                <a:r>
                  <a:rPr lang="en-US" dirty="0"/>
                  <a:t>Is a geometric average of three indexes with an output between 0 and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𝐻𝐷𝐼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𝐸𝑥𝑝𝑒𝑐𝑡𝑒𝑛𝑐𝑦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𝐸𝑑𝑢𝑐𝑎𝑡𝑖𝑜𝑛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𝐼𝑛𝑐𝑜𝑚𝑒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𝐼𝑛𝑑𝑒𝑥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:r>
                  <a:rPr lang="en-US" dirty="0"/>
                  <a:t>Life Expectancy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𝐿𝑖𝑓𝑒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𝐸𝑥𝑝𝑒𝑐𝑡𝑎𝑛𝑐𝑦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−20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85−20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Education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𝑒𝑑𝑢𝑐𝑎𝑡𝑖𝑜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25 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𝑦𝑒𝑎𝑟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𝑒𝑑𝑢𝑐𝑎𝑡𝑖𝑜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𝑦𝑒𝑎𝑟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Income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𝐺𝑁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𝑐𝑎𝑝𝑖𝑡𝑎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75,000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⁡(100)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EFABA4-D52B-A044-188C-B6A983C9C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994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FC81-4DAE-260B-8E56-AD331CE5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Development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597B4-8AA8-0C84-AA14-89540082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GDP per capita and </a:t>
            </a:r>
            <a:br>
              <a:rPr lang="en-US" dirty="0"/>
            </a:br>
            <a:r>
              <a:rPr lang="en-US" dirty="0"/>
              <a:t>HDI are highly </a:t>
            </a:r>
            <a:br>
              <a:rPr lang="en-US" dirty="0"/>
            </a:br>
            <a:r>
              <a:rPr lang="en-US" dirty="0"/>
              <a:t>correlated </a:t>
            </a:r>
            <a:br>
              <a:rPr lang="en-US" dirty="0"/>
            </a:br>
            <a:r>
              <a:rPr lang="en-US" b="1" dirty="0"/>
              <a:t>Note</a:t>
            </a:r>
            <a:r>
              <a:rPr lang="en-US" dirty="0"/>
              <a:t>: check the scales</a:t>
            </a:r>
          </a:p>
          <a:p>
            <a:r>
              <a:rPr lang="en-US" dirty="0"/>
              <a:t>Most high GDP per</a:t>
            </a:r>
            <a:br>
              <a:rPr lang="en-US" dirty="0"/>
            </a:br>
            <a:r>
              <a:rPr lang="en-US" dirty="0"/>
              <a:t>capita countries have</a:t>
            </a:r>
            <a:br>
              <a:rPr lang="en-US" dirty="0"/>
            </a:br>
            <a:r>
              <a:rPr lang="en-US" dirty="0"/>
              <a:t>high HDI with a </a:t>
            </a:r>
            <a:br>
              <a:rPr lang="en-US" dirty="0"/>
            </a:br>
            <a:r>
              <a:rPr lang="en-US" dirty="0"/>
              <a:t>few 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58F61-3302-94D3-6580-B3D026BB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983" y="1347490"/>
            <a:ext cx="7212459" cy="53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375F-C682-0B76-2156-773FA93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C5F3-9D07-1DC7-B20B-63828F07E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Jones and </a:t>
            </a:r>
            <a:r>
              <a:rPr lang="en-US" dirty="0" err="1"/>
              <a:t>Klenow</a:t>
            </a:r>
            <a:r>
              <a:rPr lang="en-US" dirty="0"/>
              <a:t> (2016) proposes a living standard measure (or well-being measure) that is similar in spirit to the HDI </a:t>
            </a:r>
          </a:p>
          <a:p>
            <a:pPr lvl="1"/>
            <a:r>
              <a:rPr lang="en-US" dirty="0"/>
              <a:t>Consumption (instead of production)</a:t>
            </a:r>
          </a:p>
          <a:p>
            <a:pPr lvl="1"/>
            <a:r>
              <a:rPr lang="en-US" dirty="0"/>
              <a:t>The value of leisure and non-market production</a:t>
            </a:r>
          </a:p>
          <a:p>
            <a:pPr lvl="1"/>
            <a:r>
              <a:rPr lang="en-US" dirty="0"/>
              <a:t>Life expectancy</a:t>
            </a:r>
          </a:p>
          <a:p>
            <a:pPr lvl="1"/>
            <a:r>
              <a:rPr lang="en-US" dirty="0"/>
              <a:t>Inequality</a:t>
            </a:r>
          </a:p>
          <a:p>
            <a:r>
              <a:rPr lang="en-US" dirty="0"/>
              <a:t>We go through a thought experiment</a:t>
            </a:r>
          </a:p>
          <a:p>
            <a:pPr lvl="1"/>
            <a:r>
              <a:rPr lang="en-US" dirty="0"/>
              <a:t>Where do we want to live between two countries</a:t>
            </a:r>
          </a:p>
          <a:p>
            <a:pPr lvl="1"/>
            <a:r>
              <a:rPr lang="en-US" dirty="0"/>
              <a:t>We are going to compare US to a fictional country called </a:t>
            </a:r>
            <a:r>
              <a:rPr lang="en-US" dirty="0" err="1"/>
              <a:t>Utilia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51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375F-C682-0B76-2156-773FA935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5FC5F3-9D07-1DC7-B20B-63828F07E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an individual has a choice of where to live and we want to compare US and </a:t>
                </a:r>
                <a:r>
                  <a:rPr lang="en-US" dirty="0" err="1"/>
                  <a:t>Utilia</a:t>
                </a:r>
                <a:endParaRPr lang="en-US" dirty="0"/>
              </a:p>
              <a:p>
                <a:pPr lvl="1"/>
                <a:r>
                  <a:rPr lang="en-US" dirty="0"/>
                  <a:t>What number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do we need for so that we are indifferent between </a:t>
                </a:r>
                <a:r>
                  <a:rPr lang="en-US" dirty="0" err="1"/>
                  <a:t>Utilia</a:t>
                </a:r>
                <a:r>
                  <a:rPr lang="en-US" dirty="0"/>
                  <a:t> and a rescaled US</a:t>
                </a:r>
              </a:p>
              <a:p>
                <a:pPr lvl="1"/>
                <a:r>
                  <a:rPr lang="en-US" dirty="0"/>
                  <a:t>Or, in other words what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do we need to multiple expected lifetime utility in US to be comparable to </a:t>
                </a:r>
                <a:r>
                  <a:rPr lang="en-US" dirty="0" err="1"/>
                  <a:t>Utilia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𝑈𝑆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a measure of </a:t>
                </a:r>
                <a:r>
                  <a:rPr lang="en-US" b="1" dirty="0"/>
                  <a:t>equivalent variation </a:t>
                </a:r>
                <a:r>
                  <a:rPr lang="en-US" dirty="0"/>
                  <a:t>– how much must we reduce utility in the US to be equivalent to </a:t>
                </a:r>
                <a:r>
                  <a:rPr lang="en-US" dirty="0" err="1"/>
                  <a:t>Utilia</a:t>
                </a:r>
                <a:endParaRPr lang="en-US" dirty="0"/>
              </a:p>
              <a:p>
                <a:pPr lvl="1"/>
                <a:r>
                  <a:rPr lang="en-US" dirty="0"/>
                  <a:t>Conversely, we could consider how much do we need to raise utility in </a:t>
                </a:r>
                <a:r>
                  <a:rPr lang="en-US" dirty="0" err="1"/>
                  <a:t>Utilia</a:t>
                </a:r>
                <a:r>
                  <a:rPr lang="en-US" dirty="0"/>
                  <a:t> to be comparable to the US?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5FC5F3-9D07-1DC7-B20B-63828F07E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955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90DA-6322-12B8-22E4-8324FA5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to adjust consumption for equivalent variation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Expected lifetime utility in country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utility is a function of consumption and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is the probability of living to 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our discount rate (preference to consume today instead of tomorrow)</a:t>
                </a:r>
              </a:p>
              <a:p>
                <a:pPr lvl="1"/>
                <a:r>
                  <a:rPr lang="en-US" dirty="0"/>
                  <a:t>How much do we need to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𝑈𝑆</m:t>
                        </m:r>
                      </m:sub>
                    </m:sSub>
                  </m:oMath>
                </a14:m>
                <a:r>
                  <a:rPr lang="en-US" dirty="0"/>
                  <a:t> to be equivalent to another country?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54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E4B6-22F1-2339-8F30-6D182C9E7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8CF79-2287-F924-3F37-0B4BC18111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04864" cy="48349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can 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from Jones and Klenow (2016) </a:t>
                </a:r>
              </a:p>
              <a:p>
                <a:pPr lvl="1"/>
                <a:r>
                  <a:rPr lang="en-US" dirty="0"/>
                  <a:t>Lifetime utility is just a function of life expectancy and expected flow utility from each year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𝑢𝑠</m:t>
                                </m:r>
                              </m:sub>
                              <m:sup>
                                <m:r>
                                  <a:rPr lang="en-US" sz="19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sz="1900" dirty="0"/>
              </a:p>
              <a:p>
                <a:pPr lvl="1"/>
                <a:r>
                  <a:rPr lang="en-US" sz="1900" dirty="0"/>
                  <a:t>Under the assumption that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900" dirty="0"/>
                  <a:t> and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900" dirty="0"/>
                  <a:t> (growth equals 0)</a:t>
                </a:r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the life expectancy at birth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the intercept of lifetime utility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the variation in consumption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𝑈𝑆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consumption differences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leisure differences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is inequality differences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𝑈𝑆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lifetime expectancy differences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88CF79-2287-F924-3F37-0B4BC18111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04864" cy="4834948"/>
              </a:xfrm>
              <a:blipFill>
                <a:blip r:embed="rId2"/>
                <a:stretch>
                  <a:fillRect l="-906" t="-2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62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FA4B-B15A-6110-777B-6496BE50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Domestic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F3D9-FE8B-DBD7-C80E-2491DFC34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</a:t>
            </a:r>
          </a:p>
        </p:txBody>
      </p:sp>
    </p:spTree>
    <p:extLst>
      <p:ext uri="{BB962C8B-B14F-4D97-AF65-F5344CB8AC3E}">
        <p14:creationId xmlns:p14="http://schemas.microsoft.com/office/powerpoint/2010/main" val="102434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90DA-6322-12B8-22E4-8324FA56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are going to use a simplified case of expected lifetime utility</a:t>
                </a:r>
              </a:p>
              <a:p>
                <a:pPr lvl="1"/>
                <a:r>
                  <a:rPr lang="en-US" dirty="0"/>
                  <a:t>Similar concepts to what we saw with Jones and </a:t>
                </a:r>
                <a:r>
                  <a:rPr lang="en-US" dirty="0" err="1"/>
                  <a:t>Klenow</a:t>
                </a:r>
                <a:r>
                  <a:rPr lang="en-US" dirty="0"/>
                  <a:t> (2016) </a:t>
                </a:r>
              </a:p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leisure – fraction of time spent in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a binary for being alive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parameter for risk preference – or the concavity of the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parameter for disutility of work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a parameter for the intercept of flow utility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A8077-658B-E2E9-173A-9010C563C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887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Consumption</a:t>
                </a:r>
              </a:p>
              <a:p>
                <a:pPr lvl="1"/>
                <a:r>
                  <a:rPr lang="en-US" dirty="0"/>
                  <a:t>We have two parameters of concern for consumption: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we’ll focus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 the GDP accounting equation</a:t>
                </a:r>
              </a:p>
              <a:p>
                <a:pPr lvl="1"/>
                <a:r>
                  <a:rPr lang="en-US" dirty="0"/>
                  <a:t>We’ll assume that the individual has similar utility between private good consumption and public good consumption on average</a:t>
                </a:r>
              </a:p>
              <a:p>
                <a:r>
                  <a:rPr lang="en-US" dirty="0"/>
                  <a:t>Constant relative risk aversion</a:t>
                </a:r>
              </a:p>
              <a:p>
                <a:pPr lvl="1"/>
                <a:r>
                  <a:rPr lang="en-US" dirty="0"/>
                  <a:t>Utility that is constant relative risk aversion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</m:sup>
                            </m:sSup>
                          </m:num>
                          <m:den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469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Veil of Ignorance, Inequality, and Risk Aversion</a:t>
                </a:r>
              </a:p>
              <a:p>
                <a:pPr lvl="1"/>
                <a:r>
                  <a:rPr lang="en-US" dirty="0"/>
                  <a:t>Our second parameter,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measures risk preferences</a:t>
                </a:r>
              </a:p>
              <a:p>
                <a:pPr lvl="1"/>
                <a:r>
                  <a:rPr lang="en-US" dirty="0"/>
                  <a:t>When we have imperfect information about a place, we will be taking a risk under the veil of ignorance</a:t>
                </a:r>
              </a:p>
              <a:p>
                <a:pPr lvl="1"/>
                <a:r>
                  <a:rPr lang="en-US" dirty="0"/>
                  <a:t>A society that has low income inequality will be less risky than an unequal country, since they may end up having low consumption</a:t>
                </a:r>
              </a:p>
              <a:p>
                <a:pPr lvl="1"/>
                <a:r>
                  <a:rPr lang="en-US" dirty="0"/>
                  <a:t>Overall, if the individual is risk averse, then they would prefer a society that has lower income inequality, since unequal countries are considered risky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83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Risk Aversion</a:t>
                </a:r>
              </a:p>
              <a:p>
                <a:pPr lvl="1"/>
                <a:r>
                  <a:rPr lang="en-US" dirty="0"/>
                  <a:t>Attitudes towards risk are related to the concavity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measures how much people don’t like risk</a:t>
                </a:r>
              </a:p>
              <a:p>
                <a:pPr lvl="1"/>
                <a:r>
                  <a:rPr lang="en-US" dirty="0"/>
                  <a:t>Concave functions are just a representation of the idea that people don’t like risk</a:t>
                </a:r>
              </a:p>
              <a:p>
                <a:r>
                  <a:rPr lang="en-US" dirty="0"/>
                  <a:t>Let’s look at two states of the world: </a:t>
                </a:r>
              </a:p>
              <a:p>
                <a:pPr lvl="1"/>
                <a:r>
                  <a:rPr lang="en-US" dirty="0"/>
                  <a:t>Rich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𝑟𝑖𝑐h</m:t>
                        </m:r>
                      </m:sub>
                    </m:sSub>
                  </m:oMath>
                </a14:m>
                <a:r>
                  <a:rPr lang="en-US" dirty="0"/>
                  <a:t>, and poor consumption,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individual is </a:t>
                </a:r>
                <a:r>
                  <a:rPr lang="en-US" b="1" dirty="0"/>
                  <a:t>risk averse</a:t>
                </a:r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𝑟𝑖𝑐h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𝑟𝑖𝑐h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individual would prefer to consume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𝑟𝑖𝑐h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𝑝𝑜𝑜𝑟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instead of a risk to consume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𝑟𝑖𝑐h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223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individual faces risk in </a:t>
                </a:r>
                <a:br>
                  <a:rPr lang="en-US" dirty="0"/>
                </a:br>
                <a:r>
                  <a:rPr lang="en-US" dirty="0"/>
                  <a:t>the actual world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is uncertain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inequality holds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is a concave function</a:t>
                </a:r>
              </a:p>
              <a:p>
                <a:r>
                  <a:rPr lang="en-US" dirty="0"/>
                  <a:t>Preference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but</a:t>
                </a:r>
                <a:br>
                  <a:rPr lang="en-US" dirty="0"/>
                </a:br>
                <a:r>
                  <a:rPr lang="en-US" dirty="0"/>
                  <a:t>may end up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𝑝𝑜𝑜𝑟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𝑟𝑖𝑐h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54748A2-ECC1-6E75-DCF5-48F00E6F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54" y="1825625"/>
            <a:ext cx="6416862" cy="4839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3EF994-75FE-C11F-46D1-F798957C5B03}"/>
              </a:ext>
            </a:extLst>
          </p:cNvPr>
          <p:cNvSpPr txBox="1"/>
          <p:nvPr/>
        </p:nvSpPr>
        <p:spPr>
          <a:xfrm>
            <a:off x="5397356" y="2476073"/>
            <a:ext cx="104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u(c(rich))</a:t>
            </a:r>
          </a:p>
        </p:txBody>
      </p:sp>
    </p:spTree>
    <p:extLst>
      <p:ext uri="{BB962C8B-B14F-4D97-AF65-F5344CB8AC3E}">
        <p14:creationId xmlns:p14="http://schemas.microsoft.com/office/powerpoint/2010/main" val="2415484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determines the </a:t>
                </a:r>
                <a:br>
                  <a:rPr lang="en-US" dirty="0"/>
                </a:br>
                <a:r>
                  <a:rPr lang="en-US" dirty="0"/>
                  <a:t>concavity of the utility curve?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determines the concavity</a:t>
                </a:r>
              </a:p>
              <a:p>
                <a:r>
                  <a:rPr lang="en-US" dirty="0"/>
                  <a:t>The higher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 </a:t>
                </a:r>
                <a:br>
                  <a:rPr lang="en-US" dirty="0"/>
                </a:br>
                <a:r>
                  <a:rPr lang="en-US" dirty="0"/>
                  <a:t>more risk averse</a:t>
                </a:r>
              </a:p>
              <a:p>
                <a:r>
                  <a:rPr lang="en-US" dirty="0"/>
                  <a:t>The difference between </a:t>
                </a:r>
                <a:br>
                  <a:rPr lang="en-US" dirty="0"/>
                </a:br>
                <a:r>
                  <a:rPr lang="en-US" dirty="0"/>
                  <a:t>two states of the world: </a:t>
                </a:r>
                <a:br>
                  <a:rPr lang="en-US" dirty="0"/>
                </a:br>
                <a:r>
                  <a:rPr lang="en-US" dirty="0"/>
                  <a:t>high and low consumption</a:t>
                </a:r>
              </a:p>
              <a:p>
                <a:r>
                  <a:rPr lang="en-US" dirty="0"/>
                  <a:t>A very risk averse person</a:t>
                </a:r>
                <a:br>
                  <a:rPr lang="en-US" dirty="0"/>
                </a:br>
                <a:r>
                  <a:rPr lang="en-US" dirty="0"/>
                  <a:t>(or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would have very</a:t>
                </a:r>
                <a:br>
                  <a:rPr lang="en-US" dirty="0"/>
                </a:br>
                <a:r>
                  <a:rPr lang="en-US" dirty="0"/>
                  <a:t>large differences in marginal</a:t>
                </a:r>
                <a:br>
                  <a:rPr lang="en-US" dirty="0"/>
                </a:br>
                <a:r>
                  <a:rPr lang="en-US" dirty="0"/>
                  <a:t>utility btw the two states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96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F21A279-02B4-BAA6-5DA5-712F5409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742" y="1219449"/>
            <a:ext cx="7220258" cy="54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37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9628-F048-B3AA-EB5C-BA5A8DC65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Inequality and Risk Aversion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How can we 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? Two ways</a:t>
                </a:r>
              </a:p>
              <a:p>
                <a:pPr lvl="1"/>
                <a:r>
                  <a:rPr lang="en-US" dirty="0"/>
                  <a:t>Financial investments that involve risk (e.g.: securities)</a:t>
                </a:r>
              </a:p>
              <a:p>
                <a:pPr lvl="1"/>
                <a:r>
                  <a:rPr lang="en-US" dirty="0"/>
                  <a:t>Insurance</a:t>
                </a:r>
              </a:p>
              <a:p>
                <a:r>
                  <a:rPr lang="en-US" dirty="0"/>
                  <a:t>Insurance moves consumption across different states of the world</a:t>
                </a:r>
              </a:p>
              <a:p>
                <a:pPr lvl="1"/>
                <a:r>
                  <a:rPr lang="en-US" dirty="0"/>
                  <a:t>Typically buying insurances moves my consumption down on average since the premiums are greater than the benefits collected</a:t>
                </a:r>
              </a:p>
              <a:p>
                <a:pPr lvl="1"/>
                <a:r>
                  <a:rPr lang="en-US" dirty="0"/>
                  <a:t>If a person is risk averse, they will buy insurance</a:t>
                </a:r>
              </a:p>
              <a:p>
                <a:pPr lvl="1"/>
                <a:r>
                  <a:rPr lang="en-US" dirty="0"/>
                  <a:t>Insurance lets an individual consume more when they need it most (e.g.: house burns down, catastrophic health emergency)</a:t>
                </a:r>
              </a:p>
              <a:p>
                <a:pPr lvl="1"/>
                <a:r>
                  <a:rPr lang="en-US" dirty="0"/>
                  <a:t>It prevents you have experiencing that state of low consumption</a:t>
                </a:r>
              </a:p>
              <a:p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measured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Bottomline: </a:t>
                </a:r>
              </a:p>
              <a:p>
                <a:pPr lvl="1"/>
                <a:r>
                  <a:rPr lang="en-US" dirty="0"/>
                  <a:t>A risk-averse person wants to live in a low income equality society to prevent risk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14EDF-4600-D05E-B0D9-B584E6F19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0932"/>
              </a:xfrm>
              <a:blipFill>
                <a:blip r:embed="rId2"/>
                <a:stretch>
                  <a:fillRect l="-96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592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772CC-B29D-90ED-8DFB-0B8A604E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Value of Life Expectancy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EA50C-4E19-7A03-378D-511F608FF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assume the following utility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life expectancy, we are concerned about two parameters: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age is greater than the life expectancy in the country the individual goes to, then there is a good chance the individual will die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𝑑𝑒𝑎𝑑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𝑎𝑙𝑖𝑣𝑒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dirty="0"/>
                  <a:t> is a parameter that shows how attractive it is to live in a society with a high life expectancy - the longer the life the more utility is expected</a:t>
                </a:r>
              </a:p>
              <a:p>
                <a:r>
                  <a:rPr lang="en-US" dirty="0"/>
                  <a:t>Measuring preferences for life expectancy</a:t>
                </a:r>
              </a:p>
              <a:p>
                <a:pPr lvl="1"/>
                <a:r>
                  <a:rPr lang="en-US" dirty="0"/>
                  <a:t>We need to find out how much people are willing to trade off years of life for higher consumption. Does the person wear helmets? Do they work risky jobs?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DEA50C-4E19-7A03-378D-511F608FF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4222" t="-2439"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6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B1FFC-8CD4-45FF-56AA-31D6516A3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GDP: Value of Leisure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58C2E-361C-F5CD-AED2-532C9F6EC9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Activities that are attractive to people may not be in the market</a:t>
                </a:r>
              </a:p>
              <a:p>
                <a:pPr lvl="1"/>
                <a:r>
                  <a:rPr lang="en-US" dirty="0"/>
                  <a:t>Non-market activities fall under the broad umbrella of leisure</a:t>
                </a:r>
              </a:p>
              <a:p>
                <a:pPr lvl="1"/>
                <a:r>
                  <a:rPr lang="en-US" dirty="0"/>
                  <a:t>These include watching tv, child of own children, doing laundry, etc.</a:t>
                </a:r>
              </a:p>
              <a:p>
                <a:r>
                  <a:rPr lang="en-US" dirty="0"/>
                  <a:t>In our utility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our estimate of disutility of work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is the fraction of leisure time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amount of working that counts towards GDP</a:t>
                </a:r>
              </a:p>
              <a:p>
                <a:pPr lvl="1"/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utility we gain from leisure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disutility we experience from having to work</a:t>
                </a:r>
              </a:p>
              <a:p>
                <a:r>
                  <a:rPr lang="en-US" dirty="0"/>
                  <a:t>How to measure?</a:t>
                </a:r>
              </a:p>
              <a:p>
                <a:pPr lvl="1"/>
                <a:r>
                  <a:rPr lang="en-US" dirty="0"/>
                  <a:t>This is a bit easier to measure, since we survey hours working per week in CPS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158C2E-361C-F5CD-AED2-532C9F6EC9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745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EF7B-F133-EE72-075F-59E4D288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GDP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C367-1929-7881-A034-4ABACD3B9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sources to </a:t>
            </a:r>
            <a:br>
              <a:rPr lang="en-US" dirty="0"/>
            </a:br>
            <a:r>
              <a:rPr lang="en-US" dirty="0"/>
              <a:t>measures </a:t>
            </a:r>
            <a:br>
              <a:rPr lang="en-US" dirty="0"/>
            </a:br>
            <a:r>
              <a:rPr lang="en-US" dirty="0"/>
              <a:t>consumption and</a:t>
            </a:r>
            <a:br>
              <a:rPr lang="en-US" dirty="0"/>
            </a:br>
            <a:r>
              <a:rPr lang="en-US" dirty="0"/>
              <a:t>leisure for microdata</a:t>
            </a:r>
          </a:p>
          <a:p>
            <a:r>
              <a:rPr lang="en-US" dirty="0"/>
              <a:t>WHO for life</a:t>
            </a:r>
            <a:br>
              <a:rPr lang="en-US" dirty="0"/>
            </a:br>
            <a:r>
              <a:rPr lang="en-US" dirty="0"/>
              <a:t>expectancy</a:t>
            </a:r>
          </a:p>
          <a:p>
            <a:r>
              <a:rPr lang="en-US" dirty="0"/>
              <a:t>Inequality: Gini</a:t>
            </a:r>
            <a:br>
              <a:rPr lang="en-US" dirty="0"/>
            </a:br>
            <a:r>
              <a:rPr lang="en-US" dirty="0"/>
              <a:t>coefficients</a:t>
            </a:r>
          </a:p>
          <a:p>
            <a:r>
              <a:rPr lang="en-US" dirty="0"/>
              <a:t>For microdata:</a:t>
            </a:r>
            <a:br>
              <a:rPr lang="en-US" dirty="0"/>
            </a:br>
            <a:r>
              <a:rPr lang="en-US" dirty="0"/>
              <a:t>Peen world tables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3CEED-5146-CBB0-2DAF-36D7CB36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54" y="575252"/>
            <a:ext cx="8074546" cy="6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246A-9117-AB16-553D-8BC9FED71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Gross Domestic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915C-4BB6-7065-0864-87BFB68B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Question</a:t>
            </a:r>
          </a:p>
          <a:p>
            <a:pPr lvl="1"/>
            <a:r>
              <a:rPr lang="en-US" dirty="0"/>
              <a:t>How do we measure economic activity and what isn’t included?</a:t>
            </a:r>
          </a:p>
          <a:p>
            <a:r>
              <a:rPr lang="en-US" dirty="0"/>
              <a:t>Answer</a:t>
            </a:r>
          </a:p>
          <a:p>
            <a:pPr lvl="1"/>
            <a:r>
              <a:rPr lang="en-US" dirty="0"/>
              <a:t>Gross Domestic Product (GDP)</a:t>
            </a:r>
          </a:p>
          <a:p>
            <a:pPr lvl="1"/>
            <a:r>
              <a:rPr lang="en-US" dirty="0"/>
              <a:t>A measure of a country’s total goods and services produced </a:t>
            </a:r>
          </a:p>
          <a:p>
            <a:pPr lvl="1"/>
            <a:r>
              <a:rPr lang="en-US" dirty="0"/>
              <a:t>This is the basic measurement of economic activity </a:t>
            </a:r>
          </a:p>
          <a:p>
            <a:r>
              <a:rPr lang="en-US" dirty="0"/>
              <a:t>GDP can be constructed in three ways</a:t>
            </a:r>
          </a:p>
          <a:p>
            <a:pPr lvl="1"/>
            <a:r>
              <a:rPr lang="en-US" dirty="0"/>
              <a:t>Production</a:t>
            </a:r>
          </a:p>
          <a:p>
            <a:pPr lvl="1"/>
            <a:r>
              <a:rPr lang="en-US" dirty="0"/>
              <a:t>Income</a:t>
            </a:r>
          </a:p>
          <a:p>
            <a:pPr lvl="1"/>
            <a:r>
              <a:rPr lang="en-US" dirty="0"/>
              <a:t>Expenditures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17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5542-C1BB-8529-0031-2C63B1EE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B5E7-0CB6-4BFF-4A37-984D42CD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GDP per person is </a:t>
            </a:r>
            <a:br>
              <a:rPr lang="en-US" dirty="0"/>
            </a:br>
            <a:r>
              <a:rPr lang="en-US" dirty="0"/>
              <a:t>a good indicator </a:t>
            </a:r>
            <a:br>
              <a:rPr lang="en-US" dirty="0"/>
            </a:br>
            <a:r>
              <a:rPr lang="en-US" dirty="0"/>
              <a:t>for welfare/</a:t>
            </a:r>
            <a:br>
              <a:rPr lang="en-US" dirty="0"/>
            </a:br>
            <a:r>
              <a:rPr lang="en-US" dirty="0"/>
              <a:t>well-being across a </a:t>
            </a:r>
            <a:br>
              <a:rPr lang="en-US" dirty="0"/>
            </a:br>
            <a:r>
              <a:rPr lang="en-US" dirty="0"/>
              <a:t>broad range of </a:t>
            </a:r>
            <a:br>
              <a:rPr lang="en-US" dirty="0"/>
            </a:br>
            <a:r>
              <a:rPr lang="en-US" dirty="0"/>
              <a:t>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338AC-784F-D51B-CD76-2AD08DEB0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946" y="1027905"/>
            <a:ext cx="8091054" cy="52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99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F870-288D-A64E-5BBC-7918C523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1A7D-76F0-2ABE-76F9-82FA6C76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61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Western European</a:t>
            </a:r>
            <a:br>
              <a:rPr lang="en-US" dirty="0"/>
            </a:br>
            <a:r>
              <a:rPr lang="en-US" dirty="0"/>
              <a:t>living standards</a:t>
            </a:r>
            <a:br>
              <a:rPr lang="en-US" dirty="0"/>
            </a:br>
            <a:r>
              <a:rPr lang="en-US" dirty="0"/>
              <a:t>are much closer to</a:t>
            </a:r>
            <a:br>
              <a:rPr lang="en-US" dirty="0"/>
            </a:br>
            <a:r>
              <a:rPr lang="en-US" dirty="0"/>
              <a:t>the US when </a:t>
            </a:r>
            <a:br>
              <a:rPr lang="en-US" dirty="0"/>
            </a:br>
            <a:r>
              <a:rPr lang="en-US" dirty="0"/>
              <a:t>accounting for </a:t>
            </a:r>
            <a:br>
              <a:rPr lang="en-US" dirty="0"/>
            </a:br>
            <a:r>
              <a:rPr lang="en-US" dirty="0"/>
              <a:t>Europe’s longer </a:t>
            </a:r>
            <a:br>
              <a:rPr lang="en-US" dirty="0"/>
            </a:br>
            <a:r>
              <a:rPr lang="en-US" dirty="0"/>
              <a:t>life expectancy,</a:t>
            </a:r>
            <a:br>
              <a:rPr lang="en-US" dirty="0"/>
            </a:br>
            <a:r>
              <a:rPr lang="en-US" dirty="0"/>
              <a:t>more leisure, and</a:t>
            </a:r>
            <a:br>
              <a:rPr lang="en-US" dirty="0"/>
            </a:br>
            <a:r>
              <a:rPr lang="en-US" dirty="0"/>
              <a:t>lower inequality</a:t>
            </a:r>
          </a:p>
          <a:p>
            <a:r>
              <a:rPr lang="en-US" dirty="0"/>
              <a:t>There are sizeable</a:t>
            </a:r>
            <a:br>
              <a:rPr lang="en-US" dirty="0"/>
            </a:br>
            <a:r>
              <a:rPr lang="en-US" dirty="0"/>
              <a:t>deviations between</a:t>
            </a:r>
            <a:br>
              <a:rPr lang="en-US" dirty="0"/>
            </a:br>
            <a:r>
              <a:rPr lang="en-US" dirty="0"/>
              <a:t>welfare and GDP</a:t>
            </a:r>
            <a:br>
              <a:rPr lang="en-US" dirty="0"/>
            </a:br>
            <a:r>
              <a:rPr lang="en-US" dirty="0"/>
              <a:t>per capita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8FB92-6F87-57F4-CDF2-898BE4527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09" y="1027906"/>
            <a:ext cx="8201891" cy="5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5542-C1BB-8529-0031-2C63B1EE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B5E7-0CB6-4BFF-4A37-984D42CD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Point:</a:t>
            </a:r>
            <a:br>
              <a:rPr lang="en-US" dirty="0"/>
            </a:br>
            <a:r>
              <a:rPr lang="en-US" dirty="0"/>
              <a:t>Many developing</a:t>
            </a:r>
            <a:br>
              <a:rPr lang="en-US" dirty="0"/>
            </a:br>
            <a:r>
              <a:rPr lang="en-US" dirty="0"/>
              <a:t>countries are </a:t>
            </a:r>
            <a:br>
              <a:rPr lang="en-US" dirty="0"/>
            </a:br>
            <a:r>
              <a:rPr lang="en-US" dirty="0"/>
              <a:t>poorer than GDP</a:t>
            </a:r>
            <a:br>
              <a:rPr lang="en-US" dirty="0"/>
            </a:br>
            <a:r>
              <a:rPr lang="en-US" dirty="0"/>
              <a:t>per capita suggest</a:t>
            </a:r>
            <a:br>
              <a:rPr lang="en-US" dirty="0"/>
            </a:br>
            <a:r>
              <a:rPr lang="en-US" dirty="0"/>
              <a:t>due to shorter life-</a:t>
            </a:r>
            <a:br>
              <a:rPr lang="en-US" dirty="0"/>
            </a:br>
            <a:r>
              <a:rPr lang="en-US" dirty="0"/>
              <a:t>spans, low</a:t>
            </a:r>
            <a:br>
              <a:rPr lang="en-US" dirty="0"/>
            </a:br>
            <a:r>
              <a:rPr lang="en-US" dirty="0"/>
              <a:t>consumption, and</a:t>
            </a:r>
            <a:br>
              <a:rPr lang="en-US" dirty="0"/>
            </a:br>
            <a:r>
              <a:rPr lang="en-US" dirty="0"/>
              <a:t>high income </a:t>
            </a:r>
            <a:br>
              <a:rPr lang="en-US" dirty="0"/>
            </a:br>
            <a:r>
              <a:rPr lang="en-US" dirty="0"/>
              <a:t>inequality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02A62-EA09-79B6-7BCD-F9D82088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68" y="592282"/>
            <a:ext cx="8261532" cy="62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0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6B6B-D4D1-258D-A881-A9578E4A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B1B4C-2EE8-5A88-D801-08C3014D7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Western Europe has</a:t>
            </a:r>
            <a:br>
              <a:rPr lang="en-US" dirty="0"/>
            </a:br>
            <a:r>
              <a:rPr lang="en-US" dirty="0"/>
              <a:t>lower consumption, </a:t>
            </a:r>
            <a:br>
              <a:rPr lang="en-US" dirty="0"/>
            </a:br>
            <a:r>
              <a:rPr lang="en-US" dirty="0"/>
              <a:t>higher lifespans, </a:t>
            </a:r>
            <a:br>
              <a:rPr lang="en-US" dirty="0"/>
            </a:br>
            <a:r>
              <a:rPr lang="en-US" dirty="0"/>
              <a:t>more leisure, and </a:t>
            </a:r>
            <a:br>
              <a:rPr lang="en-US" dirty="0"/>
            </a:br>
            <a:r>
              <a:rPr lang="en-US" dirty="0"/>
              <a:t>lower inequality</a:t>
            </a:r>
          </a:p>
          <a:p>
            <a:r>
              <a:rPr lang="en-US" dirty="0"/>
              <a:t>Developing countries</a:t>
            </a:r>
            <a:br>
              <a:rPr lang="en-US" dirty="0"/>
            </a:br>
            <a:r>
              <a:rPr lang="en-US" dirty="0"/>
              <a:t>have shorter lifespans,</a:t>
            </a:r>
            <a:br>
              <a:rPr lang="en-US" dirty="0"/>
            </a:br>
            <a:r>
              <a:rPr lang="en-US" dirty="0"/>
              <a:t>lower consumption,</a:t>
            </a:r>
            <a:br>
              <a:rPr lang="en-US" dirty="0"/>
            </a:br>
            <a:r>
              <a:rPr lang="en-US" dirty="0"/>
              <a:t>and/or worse </a:t>
            </a:r>
            <a:br>
              <a:rPr lang="en-US" dirty="0"/>
            </a:br>
            <a:r>
              <a:rPr lang="en-US" dirty="0"/>
              <a:t>inequality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AE663-034F-3DC0-D846-794B1DFD7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226" y="0"/>
            <a:ext cx="7113401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510378-9F64-1587-2B02-166996E97D3F}"/>
              </a:ext>
            </a:extLst>
          </p:cNvPr>
          <p:cNvCxnSpPr/>
          <p:nvPr/>
        </p:nvCxnSpPr>
        <p:spPr>
          <a:xfrm>
            <a:off x="4592782" y="2888673"/>
            <a:ext cx="676101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14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1D596-B83E-501C-6DFF-296FA790B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to Construct GDP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F23B6D-38C8-C880-9A7F-D81C821145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672734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08959245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726768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62384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Expenditures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1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 &amp;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Employment Compensation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07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Proprietor’s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5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0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 Profits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 Exports (Exports-Imports)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57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Interest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85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(Think NAICS)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Depreciation*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3819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09CABE-9A91-2620-0CBD-5659D1819B24}"/>
              </a:ext>
            </a:extLst>
          </p:cNvPr>
          <p:cNvSpPr txBox="1"/>
          <p:nvPr/>
        </p:nvSpPr>
        <p:spPr>
          <a:xfrm>
            <a:off x="996593" y="5989834"/>
            <a:ext cx="719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*Depreciation in capital is accounting for capital deterioration over time</a:t>
            </a:r>
          </a:p>
        </p:txBody>
      </p:sp>
    </p:spTree>
    <p:extLst>
      <p:ext uri="{BB962C8B-B14F-4D97-AF65-F5344CB8AC3E}">
        <p14:creationId xmlns:p14="http://schemas.microsoft.com/office/powerpoint/2010/main" val="86342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0A77-A6F9-7345-104A-F2AA5593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Accounting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710A3-C929-6764-7A5B-194A0B561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All three measures will end up equal to one another</a:t>
                </a:r>
              </a:p>
              <a:p>
                <a:pPr lvl="1"/>
                <a:r>
                  <a:rPr lang="en-US" dirty="0"/>
                  <a:t>Whenever goods and services are produced, the value spent is someone’s income</a:t>
                </a:r>
              </a:p>
              <a:p>
                <a:r>
                  <a:rPr lang="en-US" dirty="0"/>
                  <a:t>Expenditures accounting</a:t>
                </a:r>
              </a:p>
              <a:p>
                <a:pPr lvl="1"/>
                <a:r>
                  <a:rPr lang="en-US" dirty="0"/>
                  <a:t>For the expenditures approach we can write this as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government expenditures (goods and services)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investment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net exports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exports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imports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710A3-C929-6764-7A5B-194A0B561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31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0954-9973-7700-E058-9A7FC522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Accounting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3BDE5-E371-C84F-F595-E3D894530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Production Accounting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𝑀𝑖𝑛𝑖𝑛𝑔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𝑀𝑎𝑛𝑢𝑓𝑎𝑐𝑡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𝑂𝑡h𝑒𝑟𝑆𝑒𝑟𝑣𝑖𝑐𝑒𝑠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𝐺𝑜𝑣𝑡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Measuring economic sectors</a:t>
                </a:r>
              </a:p>
              <a:p>
                <a:pPr lvl="1"/>
                <a:r>
                  <a:rPr lang="en-US" dirty="0"/>
                  <a:t>We can go to BEA and look at each economic sector’s value added</a:t>
                </a:r>
              </a:p>
              <a:p>
                <a:pPr lvl="1"/>
                <a:r>
                  <a:rPr lang="en-US" dirty="0"/>
                  <a:t>We can go to Census to look at each economic sector’s revenue</a:t>
                </a:r>
              </a:p>
              <a:p>
                <a:r>
                  <a:rPr lang="en-US" dirty="0"/>
                  <a:t>Income Accounting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Factor Payments: How much factors of production are paid</a:t>
                </a:r>
              </a:p>
              <a:p>
                <a:pPr lvl="1"/>
                <a:r>
                  <a:rPr lang="en-US" dirty="0"/>
                  <a:t>We can go to BLS to see employment compensation and prices</a:t>
                </a:r>
              </a:p>
              <a:p>
                <a:pPr lvl="1"/>
                <a:r>
                  <a:rPr lang="en-US" dirty="0"/>
                  <a:t>There are other factors, such as energy, materials, and services, in our production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but we don’t want to double count so only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Three Measures will be equal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63BDE5-E371-C84F-F595-E3D894530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65" t="-3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5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11903</TotalTime>
  <Words>5270</Words>
  <Application>Microsoft Macintosh PowerPoint</Application>
  <PresentationFormat>Widescreen</PresentationFormat>
  <Paragraphs>921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Lato</vt:lpstr>
      <vt:lpstr>Office Theme</vt:lpstr>
      <vt:lpstr>Econ 642: Week 1</vt:lpstr>
      <vt:lpstr>Overview of the Course</vt:lpstr>
      <vt:lpstr>Overview of the Course</vt:lpstr>
      <vt:lpstr>Overview of Lecture</vt:lpstr>
      <vt:lpstr>Gross Domestic Product</vt:lpstr>
      <vt:lpstr>Gross Domestic Product</vt:lpstr>
      <vt:lpstr>Three Ways to Construct GDP</vt:lpstr>
      <vt:lpstr>GDP Accounting</vt:lpstr>
      <vt:lpstr>GDP Accounting</vt:lpstr>
      <vt:lpstr>U.S. GDP in 2017 (BEA)</vt:lpstr>
      <vt:lpstr>Value Added</vt:lpstr>
      <vt:lpstr>Value Added</vt:lpstr>
      <vt:lpstr>Value Added</vt:lpstr>
      <vt:lpstr>Investments</vt:lpstr>
      <vt:lpstr>Investments</vt:lpstr>
      <vt:lpstr>Investments</vt:lpstr>
      <vt:lpstr>Investments</vt:lpstr>
      <vt:lpstr>Durable Goods</vt:lpstr>
      <vt:lpstr>Durable Goods vs Investments</vt:lpstr>
      <vt:lpstr>Durables Goods vs Investments</vt:lpstr>
      <vt:lpstr>Foreign Activity</vt:lpstr>
      <vt:lpstr>Foreign Activity</vt:lpstr>
      <vt:lpstr>Government Activity</vt:lpstr>
      <vt:lpstr>Government Activity</vt:lpstr>
      <vt:lpstr>Depreciation</vt:lpstr>
      <vt:lpstr>Depreciation</vt:lpstr>
      <vt:lpstr>Non-Market Activities</vt:lpstr>
      <vt:lpstr>GDP Comparisons</vt:lpstr>
      <vt:lpstr>Making Comparisons of GDP</vt:lpstr>
      <vt:lpstr>Real GDP</vt:lpstr>
      <vt:lpstr>Real GDP Base Year in Prices</vt:lpstr>
      <vt:lpstr>Real GDP in Base Year Prices</vt:lpstr>
      <vt:lpstr>Real GDP in Base Year Prices</vt:lpstr>
      <vt:lpstr>Real GDP in Final Year Prices</vt:lpstr>
      <vt:lpstr>Real GDP in Chained Prices</vt:lpstr>
      <vt:lpstr>Real GDP in Chained Prices</vt:lpstr>
      <vt:lpstr>GDP comparisons across countries</vt:lpstr>
      <vt:lpstr>Exchange Rates</vt:lpstr>
      <vt:lpstr>Purchasing Power Parity</vt:lpstr>
      <vt:lpstr>Purchasing Power Parity</vt:lpstr>
      <vt:lpstr>Beyond GDP </vt:lpstr>
      <vt:lpstr>Beyond GDP</vt:lpstr>
      <vt:lpstr>The Human Development Index</vt:lpstr>
      <vt:lpstr>The Human Development Index</vt:lpstr>
      <vt:lpstr>The Human Development Index</vt:lpstr>
      <vt:lpstr>Beyond GDP</vt:lpstr>
      <vt:lpstr>Beyond GDP</vt:lpstr>
      <vt:lpstr>Beyond GDP</vt:lpstr>
      <vt:lpstr>Beyond GDP</vt:lpstr>
      <vt:lpstr>Beyond GDP</vt:lpstr>
      <vt:lpstr>Beyond GDP: Consumption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Inequality and Risk Aversion</vt:lpstr>
      <vt:lpstr>Beyond GDP: Value of Life Expectancy</vt:lpstr>
      <vt:lpstr>Beyond GDP: Value of Leisure</vt:lpstr>
      <vt:lpstr>Beyond GDP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1</dc:title>
  <dc:creator>Samuel Rowe</dc:creator>
  <cp:lastModifiedBy>Samuel Rowe</cp:lastModifiedBy>
  <cp:revision>59</cp:revision>
  <dcterms:created xsi:type="dcterms:W3CDTF">2023-11-21T15:25:49Z</dcterms:created>
  <dcterms:modified xsi:type="dcterms:W3CDTF">2023-11-29T21:50:48Z</dcterms:modified>
</cp:coreProperties>
</file>